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handoutMasterIdLst>
    <p:handoutMasterId r:id="rId24"/>
  </p:handoutMasterIdLst>
  <p:sldIdLst>
    <p:sldId id="517" r:id="rId2"/>
    <p:sldId id="518" r:id="rId3"/>
    <p:sldId id="573" r:id="rId4"/>
    <p:sldId id="581" r:id="rId5"/>
    <p:sldId id="577" r:id="rId6"/>
    <p:sldId id="578" r:id="rId7"/>
    <p:sldId id="579" r:id="rId8"/>
    <p:sldId id="565" r:id="rId9"/>
    <p:sldId id="568" r:id="rId10"/>
    <p:sldId id="569" r:id="rId11"/>
    <p:sldId id="571" r:id="rId12"/>
    <p:sldId id="575" r:id="rId13"/>
    <p:sldId id="547" r:id="rId14"/>
    <p:sldId id="572" r:id="rId15"/>
    <p:sldId id="580" r:id="rId16"/>
    <p:sldId id="582" r:id="rId17"/>
    <p:sldId id="538" r:id="rId18"/>
    <p:sldId id="546" r:id="rId19"/>
    <p:sldId id="529" r:id="rId20"/>
    <p:sldId id="576" r:id="rId21"/>
    <p:sldId id="525" r:id="rId22"/>
  </p:sldIdLst>
  <p:sldSz cx="10693400" cy="15122525"/>
  <p:notesSz cx="6858000" cy="9144000"/>
  <p:defaultTextStyle>
    <a:defPPr>
      <a:defRPr lang="en-US"/>
    </a:defPPr>
    <a:lvl1pPr marL="0" algn="l" defTabSz="1475110" rtl="0" eaLnBrk="1" latinLnBrk="0" hangingPunct="1">
      <a:defRPr sz="2900" kern="1200">
        <a:solidFill>
          <a:schemeClr val="tx1"/>
        </a:solidFill>
        <a:latin typeface="+mn-lt"/>
        <a:ea typeface="+mn-ea"/>
        <a:cs typeface="+mn-cs"/>
      </a:defRPr>
    </a:lvl1pPr>
    <a:lvl2pPr marL="737555" algn="l" defTabSz="1475110" rtl="0" eaLnBrk="1" latinLnBrk="0" hangingPunct="1">
      <a:defRPr sz="2900" kern="1200">
        <a:solidFill>
          <a:schemeClr val="tx1"/>
        </a:solidFill>
        <a:latin typeface="+mn-lt"/>
        <a:ea typeface="+mn-ea"/>
        <a:cs typeface="+mn-cs"/>
      </a:defRPr>
    </a:lvl2pPr>
    <a:lvl3pPr marL="1475110" algn="l" defTabSz="1475110" rtl="0" eaLnBrk="1" latinLnBrk="0" hangingPunct="1">
      <a:defRPr sz="2900" kern="1200">
        <a:solidFill>
          <a:schemeClr val="tx1"/>
        </a:solidFill>
        <a:latin typeface="+mn-lt"/>
        <a:ea typeface="+mn-ea"/>
        <a:cs typeface="+mn-cs"/>
      </a:defRPr>
    </a:lvl3pPr>
    <a:lvl4pPr marL="2212665" algn="l" defTabSz="1475110" rtl="0" eaLnBrk="1" latinLnBrk="0" hangingPunct="1">
      <a:defRPr sz="2900" kern="1200">
        <a:solidFill>
          <a:schemeClr val="tx1"/>
        </a:solidFill>
        <a:latin typeface="+mn-lt"/>
        <a:ea typeface="+mn-ea"/>
        <a:cs typeface="+mn-cs"/>
      </a:defRPr>
    </a:lvl4pPr>
    <a:lvl5pPr marL="2950220" algn="l" defTabSz="1475110" rtl="0" eaLnBrk="1" latinLnBrk="0" hangingPunct="1">
      <a:defRPr sz="2900" kern="1200">
        <a:solidFill>
          <a:schemeClr val="tx1"/>
        </a:solidFill>
        <a:latin typeface="+mn-lt"/>
        <a:ea typeface="+mn-ea"/>
        <a:cs typeface="+mn-cs"/>
      </a:defRPr>
    </a:lvl5pPr>
    <a:lvl6pPr marL="3687775" algn="l" defTabSz="1475110" rtl="0" eaLnBrk="1" latinLnBrk="0" hangingPunct="1">
      <a:defRPr sz="2900" kern="1200">
        <a:solidFill>
          <a:schemeClr val="tx1"/>
        </a:solidFill>
        <a:latin typeface="+mn-lt"/>
        <a:ea typeface="+mn-ea"/>
        <a:cs typeface="+mn-cs"/>
      </a:defRPr>
    </a:lvl6pPr>
    <a:lvl7pPr marL="4425330" algn="l" defTabSz="1475110" rtl="0" eaLnBrk="1" latinLnBrk="0" hangingPunct="1">
      <a:defRPr sz="2900" kern="1200">
        <a:solidFill>
          <a:schemeClr val="tx1"/>
        </a:solidFill>
        <a:latin typeface="+mn-lt"/>
        <a:ea typeface="+mn-ea"/>
        <a:cs typeface="+mn-cs"/>
      </a:defRPr>
    </a:lvl7pPr>
    <a:lvl8pPr marL="5162885" algn="l" defTabSz="1475110" rtl="0" eaLnBrk="1" latinLnBrk="0" hangingPunct="1">
      <a:defRPr sz="2900" kern="1200">
        <a:solidFill>
          <a:schemeClr val="tx1"/>
        </a:solidFill>
        <a:latin typeface="+mn-lt"/>
        <a:ea typeface="+mn-ea"/>
        <a:cs typeface="+mn-cs"/>
      </a:defRPr>
    </a:lvl8pPr>
    <a:lvl9pPr marL="5900440" algn="l" defTabSz="1475110" rtl="0" eaLnBrk="1" latinLnBrk="0" hangingPunct="1">
      <a:defRPr sz="2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763">
          <p15:clr>
            <a:srgbClr val="A4A3A4"/>
          </p15:clr>
        </p15:guide>
        <p15:guide id="2" pos="3368">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y Marve" initials="JM" lastIdx="15" clrIdx="0">
    <p:extLst>
      <p:ext uri="{19B8F6BF-5375-455C-9EA6-DF929625EA0E}">
        <p15:presenceInfo xmlns:p15="http://schemas.microsoft.com/office/powerpoint/2012/main" userId="Jay Marve" providerId="None"/>
      </p:ext>
    </p:extLst>
  </p:cmAuthor>
  <p:cmAuthor id="2" name="Prasad Paithankar" initials="PP" lastIdx="1" clrIdx="1">
    <p:extLst>
      <p:ext uri="{19B8F6BF-5375-455C-9EA6-DF929625EA0E}">
        <p15:presenceInfo xmlns:p15="http://schemas.microsoft.com/office/powerpoint/2012/main" userId="Prasad Paithanka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750C"/>
    <a:srgbClr val="0000FF"/>
    <a:srgbClr val="FEA402"/>
    <a:srgbClr val="F790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422" autoAdjust="0"/>
    <p:restoredTop sz="94343" autoAdjust="0"/>
  </p:normalViewPr>
  <p:slideViewPr>
    <p:cSldViewPr>
      <p:cViewPr varScale="1">
        <p:scale>
          <a:sx n="33" d="100"/>
          <a:sy n="33" d="100"/>
        </p:scale>
        <p:origin x="2640" y="108"/>
      </p:cViewPr>
      <p:guideLst>
        <p:guide orient="horz" pos="4763"/>
        <p:guide pos="3368"/>
      </p:guideLst>
    </p:cSldViewPr>
  </p:slideViewPr>
  <p:outlineViewPr>
    <p:cViewPr>
      <p:scale>
        <a:sx n="33" d="100"/>
        <a:sy n="33" d="100"/>
      </p:scale>
      <p:origin x="0" y="0"/>
    </p:cViewPr>
    <p:sldLst>
      <p:sld r:id="rId1" collapse="1"/>
    </p:sldLst>
  </p:outlineViewPr>
  <p:notesTextViewPr>
    <p:cViewPr>
      <p:scale>
        <a:sx n="1" d="1"/>
        <a:sy n="1" d="1"/>
      </p:scale>
      <p:origin x="0" y="0"/>
    </p:cViewPr>
  </p:notesTextViewPr>
  <p:sorterViewPr>
    <p:cViewPr>
      <p:scale>
        <a:sx n="50" d="100"/>
        <a:sy n="50" d="100"/>
      </p:scale>
      <p:origin x="0" y="-1530"/>
    </p:cViewPr>
  </p:sorterViewPr>
  <p:notesViewPr>
    <p:cSldViewPr>
      <p:cViewPr varScale="1">
        <p:scale>
          <a:sx n="68" d="100"/>
          <a:sy n="68" d="100"/>
        </p:scale>
        <p:origin x="3288"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49BF483-EB52-26FB-F329-D76F27E56D1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dirty="0"/>
          </a:p>
        </p:txBody>
      </p:sp>
      <p:sp>
        <p:nvSpPr>
          <p:cNvPr id="3" name="Date Placeholder 2">
            <a:extLst>
              <a:ext uri="{FF2B5EF4-FFF2-40B4-BE49-F238E27FC236}">
                <a16:creationId xmlns:a16="http://schemas.microsoft.com/office/drawing/2014/main" id="{61178493-A216-0C31-A13E-5BB34063289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BF90E3A-2C45-44E7-B7B3-7B93D3AD009F}" type="datetimeFigureOut">
              <a:rPr lang="en-IN" smtClean="0"/>
              <a:t>10/05/2023</a:t>
            </a:fld>
            <a:endParaRPr lang="en-IN" dirty="0"/>
          </a:p>
        </p:txBody>
      </p:sp>
      <p:sp>
        <p:nvSpPr>
          <p:cNvPr id="4" name="Footer Placeholder 3">
            <a:extLst>
              <a:ext uri="{FF2B5EF4-FFF2-40B4-BE49-F238E27FC236}">
                <a16:creationId xmlns:a16="http://schemas.microsoft.com/office/drawing/2014/main" id="{EBA66D06-2B5A-79C9-0266-1C9B15F2D00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dirty="0"/>
          </a:p>
        </p:txBody>
      </p:sp>
      <p:sp>
        <p:nvSpPr>
          <p:cNvPr id="5" name="Slide Number Placeholder 4">
            <a:extLst>
              <a:ext uri="{FF2B5EF4-FFF2-40B4-BE49-F238E27FC236}">
                <a16:creationId xmlns:a16="http://schemas.microsoft.com/office/drawing/2014/main" id="{BCD7269D-85D7-40A9-DD99-6C390440A65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5C17FA0-A8E1-49CE-B68B-2C416B73CBF7}" type="slidenum">
              <a:rPr lang="en-IN" smtClean="0"/>
              <a:t>‹#›</a:t>
            </a:fld>
            <a:endParaRPr lang="en-IN" dirty="0"/>
          </a:p>
        </p:txBody>
      </p:sp>
    </p:spTree>
    <p:extLst>
      <p:ext uri="{BB962C8B-B14F-4D97-AF65-F5344CB8AC3E}">
        <p14:creationId xmlns:p14="http://schemas.microsoft.com/office/powerpoint/2010/main" val="77514427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CB588D-11B5-4EA0-8795-E888FC1106B2}" type="datetimeFigureOut">
              <a:rPr lang="en-IN" smtClean="0"/>
              <a:pPr/>
              <a:t>10/05/2023</a:t>
            </a:fld>
            <a:endParaRPr lang="en-IN" dirty="0"/>
          </a:p>
        </p:txBody>
      </p:sp>
      <p:sp>
        <p:nvSpPr>
          <p:cNvPr id="4" name="Slide Image Placeholder 3"/>
          <p:cNvSpPr>
            <a:spLocks noGrp="1" noRot="1" noChangeAspect="1"/>
          </p:cNvSpPr>
          <p:nvPr>
            <p:ph type="sldImg" idx="2"/>
          </p:nvPr>
        </p:nvSpPr>
        <p:spPr>
          <a:xfrm>
            <a:off x="2338388" y="1143000"/>
            <a:ext cx="2181225" cy="3086100"/>
          </a:xfrm>
          <a:prstGeom prst="rect">
            <a:avLst/>
          </a:prstGeom>
          <a:noFill/>
          <a:ln w="12700">
            <a:solidFill>
              <a:prstClr val="black"/>
            </a:solidFill>
          </a:ln>
        </p:spPr>
        <p:txBody>
          <a:bodyPr vert="horz" lIns="91440" tIns="45720" rIns="91440" bIns="45720" rtlCol="0" anchor="ctr"/>
          <a:lstStyle/>
          <a:p>
            <a:endParaRPr lang="en-IN"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7B9ECD-CDD3-45B6-A6CF-839DF256669F}" type="slidenum">
              <a:rPr lang="en-IN" smtClean="0"/>
              <a:pPr/>
              <a:t>‹#›</a:t>
            </a:fld>
            <a:endParaRPr lang="en-IN" dirty="0"/>
          </a:p>
        </p:txBody>
      </p:sp>
    </p:spTree>
    <p:extLst>
      <p:ext uri="{BB962C8B-B14F-4D97-AF65-F5344CB8AC3E}">
        <p14:creationId xmlns:p14="http://schemas.microsoft.com/office/powerpoint/2010/main" val="83193607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02005" y="4697786"/>
            <a:ext cx="9089390" cy="3241541"/>
          </a:xfrm>
          <a:prstGeom prst="rect">
            <a:avLst/>
          </a:prstGeom>
        </p:spPr>
        <p:txBody>
          <a:bodyPr/>
          <a:lstStyle/>
          <a:p>
            <a:r>
              <a:rPr lang="en-US"/>
              <a:t>Click to edit Master title style</a:t>
            </a:r>
            <a:endParaRPr lang="en-IN"/>
          </a:p>
        </p:txBody>
      </p:sp>
      <p:sp>
        <p:nvSpPr>
          <p:cNvPr id="3" name="Subtitle 2"/>
          <p:cNvSpPr>
            <a:spLocks noGrp="1"/>
          </p:cNvSpPr>
          <p:nvPr>
            <p:ph type="subTitle" idx="1"/>
          </p:nvPr>
        </p:nvSpPr>
        <p:spPr>
          <a:xfrm>
            <a:off x="1604010" y="8569431"/>
            <a:ext cx="7485380" cy="3864645"/>
          </a:xfrm>
          <a:prstGeom prst="rect">
            <a:avLst/>
          </a:prstGeom>
        </p:spPr>
        <p:txBody>
          <a:bodyPr/>
          <a:lstStyle>
            <a:lvl1pPr marL="0" indent="0" algn="ctr">
              <a:buNone/>
              <a:defRPr>
                <a:solidFill>
                  <a:schemeClr val="tx1">
                    <a:tint val="75000"/>
                  </a:schemeClr>
                </a:solidFill>
              </a:defRPr>
            </a:lvl1pPr>
            <a:lvl2pPr marL="737555" indent="0" algn="ctr">
              <a:buNone/>
              <a:defRPr>
                <a:solidFill>
                  <a:schemeClr val="tx1">
                    <a:tint val="75000"/>
                  </a:schemeClr>
                </a:solidFill>
              </a:defRPr>
            </a:lvl2pPr>
            <a:lvl3pPr marL="1475110" indent="0" algn="ctr">
              <a:buNone/>
              <a:defRPr>
                <a:solidFill>
                  <a:schemeClr val="tx1">
                    <a:tint val="75000"/>
                  </a:schemeClr>
                </a:solidFill>
              </a:defRPr>
            </a:lvl3pPr>
            <a:lvl4pPr marL="2212665" indent="0" algn="ctr">
              <a:buNone/>
              <a:defRPr>
                <a:solidFill>
                  <a:schemeClr val="tx1">
                    <a:tint val="75000"/>
                  </a:schemeClr>
                </a:solidFill>
              </a:defRPr>
            </a:lvl4pPr>
            <a:lvl5pPr marL="2950220" indent="0" algn="ctr">
              <a:buNone/>
              <a:defRPr>
                <a:solidFill>
                  <a:schemeClr val="tx1">
                    <a:tint val="75000"/>
                  </a:schemeClr>
                </a:solidFill>
              </a:defRPr>
            </a:lvl5pPr>
            <a:lvl6pPr marL="3687775" indent="0" algn="ctr">
              <a:buNone/>
              <a:defRPr>
                <a:solidFill>
                  <a:schemeClr val="tx1">
                    <a:tint val="75000"/>
                  </a:schemeClr>
                </a:solidFill>
              </a:defRPr>
            </a:lvl6pPr>
            <a:lvl7pPr marL="4425330" indent="0" algn="ctr">
              <a:buNone/>
              <a:defRPr>
                <a:solidFill>
                  <a:schemeClr val="tx1">
                    <a:tint val="75000"/>
                  </a:schemeClr>
                </a:solidFill>
              </a:defRPr>
            </a:lvl7pPr>
            <a:lvl8pPr marL="5162885" indent="0" algn="ctr">
              <a:buNone/>
              <a:defRPr>
                <a:solidFill>
                  <a:schemeClr val="tx1">
                    <a:tint val="75000"/>
                  </a:schemeClr>
                </a:solidFill>
              </a:defRPr>
            </a:lvl8pPr>
            <a:lvl9pPr marL="5900440" indent="0" algn="ctr">
              <a:buNone/>
              <a:defRPr>
                <a:solidFill>
                  <a:schemeClr val="tx1">
                    <a:tint val="75000"/>
                  </a:schemeClr>
                </a:solidFill>
              </a:defRPr>
            </a:lvl9pPr>
          </a:lstStyle>
          <a:p>
            <a:r>
              <a:rPr lang="en-US"/>
              <a:t>Click to edit Master subtitle style</a:t>
            </a:r>
            <a:endParaRPr lang="en-IN"/>
          </a:p>
        </p:txBody>
      </p:sp>
      <p:sp>
        <p:nvSpPr>
          <p:cNvPr id="4" name="Date Placeholder 3"/>
          <p:cNvSpPr>
            <a:spLocks noGrp="1"/>
          </p:cNvSpPr>
          <p:nvPr>
            <p:ph type="dt" sz="half" idx="10"/>
          </p:nvPr>
        </p:nvSpPr>
        <p:spPr>
          <a:xfrm>
            <a:off x="534670" y="14016342"/>
            <a:ext cx="2495127" cy="805134"/>
          </a:xfrm>
          <a:prstGeom prst="rect">
            <a:avLst/>
          </a:prstGeom>
        </p:spPr>
        <p:txBody>
          <a:bodyPr/>
          <a:lstStyle/>
          <a:p>
            <a:fld id="{ACBA695C-9ACE-460A-A646-2EB8CA6560C8}" type="datetime1">
              <a:rPr lang="en-IN" smtClean="0"/>
              <a:t>10/05/2023</a:t>
            </a:fld>
            <a:endParaRPr lang="en-IN" dirty="0"/>
          </a:p>
        </p:txBody>
      </p:sp>
      <p:sp>
        <p:nvSpPr>
          <p:cNvPr id="5" name="Footer Placeholder 4"/>
          <p:cNvSpPr>
            <a:spLocks noGrp="1"/>
          </p:cNvSpPr>
          <p:nvPr>
            <p:ph type="ftr" sz="quarter" idx="11"/>
          </p:nvPr>
        </p:nvSpPr>
        <p:spPr>
          <a:xfrm>
            <a:off x="3653579" y="14016342"/>
            <a:ext cx="3386243" cy="805134"/>
          </a:xfrm>
          <a:prstGeom prst="rect">
            <a:avLst/>
          </a:prstGeom>
        </p:spPr>
        <p:txBody>
          <a:bodyPr/>
          <a:lstStyle/>
          <a:p>
            <a:endParaRPr lang="en-IN" dirty="0"/>
          </a:p>
        </p:txBody>
      </p:sp>
      <p:sp>
        <p:nvSpPr>
          <p:cNvPr id="6" name="Slide Number Placeholder 5"/>
          <p:cNvSpPr>
            <a:spLocks noGrp="1"/>
          </p:cNvSpPr>
          <p:nvPr>
            <p:ph type="sldNum" sz="quarter" idx="12"/>
          </p:nvPr>
        </p:nvSpPr>
        <p:spPr>
          <a:xfrm>
            <a:off x="7663603" y="14016342"/>
            <a:ext cx="2495127" cy="805134"/>
          </a:xfrm>
          <a:prstGeom prst="rect">
            <a:avLst/>
          </a:prstGeom>
        </p:spPr>
        <p:txBody>
          <a:bodyPr/>
          <a:lstStyle/>
          <a:p>
            <a:fld id="{0BE661BD-E889-4DE6-BE15-143AE30F3C51}" type="slidenum">
              <a:rPr lang="en-IN" smtClean="0"/>
              <a:pPr/>
              <a:t>‹#›</a:t>
            </a:fld>
            <a:endParaRPr lang="en-IN" dirty="0"/>
          </a:p>
        </p:txBody>
      </p:sp>
    </p:spTree>
    <p:extLst>
      <p:ext uri="{BB962C8B-B14F-4D97-AF65-F5344CB8AC3E}">
        <p14:creationId xmlns:p14="http://schemas.microsoft.com/office/powerpoint/2010/main" val="3491509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34670" y="605602"/>
            <a:ext cx="9624060" cy="2520421"/>
          </a:xfrm>
          <a:prstGeom prst="rect">
            <a:avLst/>
          </a:prstGeom>
        </p:spPr>
        <p:txBody>
          <a:bodyPr/>
          <a:lstStyle/>
          <a:p>
            <a:r>
              <a:rPr lang="en-US"/>
              <a:t>Click to edit Master title style</a:t>
            </a:r>
            <a:endParaRPr lang="en-IN"/>
          </a:p>
        </p:txBody>
      </p:sp>
      <p:sp>
        <p:nvSpPr>
          <p:cNvPr id="3" name="Vertical Text Placeholder 2"/>
          <p:cNvSpPr>
            <a:spLocks noGrp="1"/>
          </p:cNvSpPr>
          <p:nvPr>
            <p:ph type="body" orient="vert" idx="1"/>
          </p:nvPr>
        </p:nvSpPr>
        <p:spPr>
          <a:xfrm>
            <a:off x="534670" y="3528591"/>
            <a:ext cx="9624060" cy="998016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a:xfrm>
            <a:off x="534670" y="14016342"/>
            <a:ext cx="2495127" cy="805134"/>
          </a:xfrm>
          <a:prstGeom prst="rect">
            <a:avLst/>
          </a:prstGeom>
        </p:spPr>
        <p:txBody>
          <a:bodyPr/>
          <a:lstStyle/>
          <a:p>
            <a:fld id="{E848DFDF-261F-4EBD-96B3-A68491CFFAD8}" type="datetime1">
              <a:rPr lang="en-IN" smtClean="0"/>
              <a:t>10/05/2023</a:t>
            </a:fld>
            <a:endParaRPr lang="en-IN" dirty="0"/>
          </a:p>
        </p:txBody>
      </p:sp>
      <p:sp>
        <p:nvSpPr>
          <p:cNvPr id="5" name="Footer Placeholder 4"/>
          <p:cNvSpPr>
            <a:spLocks noGrp="1"/>
          </p:cNvSpPr>
          <p:nvPr>
            <p:ph type="ftr" sz="quarter" idx="11"/>
          </p:nvPr>
        </p:nvSpPr>
        <p:spPr>
          <a:xfrm>
            <a:off x="3653579" y="14016342"/>
            <a:ext cx="3386243" cy="805134"/>
          </a:xfrm>
          <a:prstGeom prst="rect">
            <a:avLst/>
          </a:prstGeom>
        </p:spPr>
        <p:txBody>
          <a:bodyPr/>
          <a:lstStyle/>
          <a:p>
            <a:endParaRPr lang="en-IN" dirty="0"/>
          </a:p>
        </p:txBody>
      </p:sp>
      <p:sp>
        <p:nvSpPr>
          <p:cNvPr id="6" name="Slide Number Placeholder 5"/>
          <p:cNvSpPr>
            <a:spLocks noGrp="1"/>
          </p:cNvSpPr>
          <p:nvPr>
            <p:ph type="sldNum" sz="quarter" idx="12"/>
          </p:nvPr>
        </p:nvSpPr>
        <p:spPr>
          <a:xfrm>
            <a:off x="7787148" y="14016341"/>
            <a:ext cx="2371582" cy="968019"/>
          </a:xfrm>
          <a:prstGeom prst="rect">
            <a:avLst/>
          </a:prstGeom>
        </p:spPr>
        <p:txBody>
          <a:bodyPr/>
          <a:lstStyle/>
          <a:p>
            <a:fld id="{0BE661BD-E889-4DE6-BE15-143AE30F3C51}" type="slidenum">
              <a:rPr lang="en-IN" smtClean="0"/>
              <a:pPr/>
              <a:t>‹#›</a:t>
            </a:fld>
            <a:endParaRPr lang="en-IN" dirty="0"/>
          </a:p>
        </p:txBody>
      </p:sp>
    </p:spTree>
    <p:extLst>
      <p:ext uri="{BB962C8B-B14F-4D97-AF65-F5344CB8AC3E}">
        <p14:creationId xmlns:p14="http://schemas.microsoft.com/office/powerpoint/2010/main" val="18506774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52715" y="605604"/>
            <a:ext cx="2406015" cy="12903154"/>
          </a:xfrm>
          <a:prstGeom prst="rect">
            <a:avLst/>
          </a:prstGeo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534670" y="605604"/>
            <a:ext cx="7039822" cy="1290315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a:xfrm>
            <a:off x="534670" y="14016342"/>
            <a:ext cx="2495127" cy="805134"/>
          </a:xfrm>
          <a:prstGeom prst="rect">
            <a:avLst/>
          </a:prstGeom>
        </p:spPr>
        <p:txBody>
          <a:bodyPr/>
          <a:lstStyle/>
          <a:p>
            <a:fld id="{4CDE167C-3F94-440B-AAB8-7F53ECFC3D54}" type="datetime1">
              <a:rPr lang="en-IN" smtClean="0"/>
              <a:t>10/05/2023</a:t>
            </a:fld>
            <a:endParaRPr lang="en-IN" dirty="0"/>
          </a:p>
        </p:txBody>
      </p:sp>
      <p:sp>
        <p:nvSpPr>
          <p:cNvPr id="5" name="Footer Placeholder 4"/>
          <p:cNvSpPr>
            <a:spLocks noGrp="1"/>
          </p:cNvSpPr>
          <p:nvPr>
            <p:ph type="ftr" sz="quarter" idx="11"/>
          </p:nvPr>
        </p:nvSpPr>
        <p:spPr>
          <a:xfrm>
            <a:off x="3653579" y="14016342"/>
            <a:ext cx="3386243" cy="805134"/>
          </a:xfrm>
          <a:prstGeom prst="rect">
            <a:avLst/>
          </a:prstGeom>
        </p:spPr>
        <p:txBody>
          <a:bodyPr/>
          <a:lstStyle/>
          <a:p>
            <a:endParaRPr lang="en-IN" dirty="0"/>
          </a:p>
        </p:txBody>
      </p:sp>
      <p:sp>
        <p:nvSpPr>
          <p:cNvPr id="6" name="Slide Number Placeholder 5"/>
          <p:cNvSpPr>
            <a:spLocks noGrp="1"/>
          </p:cNvSpPr>
          <p:nvPr>
            <p:ph type="sldNum" sz="quarter" idx="12"/>
          </p:nvPr>
        </p:nvSpPr>
        <p:spPr>
          <a:xfrm>
            <a:off x="7663603" y="14016342"/>
            <a:ext cx="2495127" cy="805134"/>
          </a:xfrm>
          <a:prstGeom prst="rect">
            <a:avLst/>
          </a:prstGeom>
        </p:spPr>
        <p:txBody>
          <a:bodyPr/>
          <a:lstStyle/>
          <a:p>
            <a:fld id="{0BE661BD-E889-4DE6-BE15-143AE30F3C51}" type="slidenum">
              <a:rPr lang="en-IN" smtClean="0"/>
              <a:pPr/>
              <a:t>‹#›</a:t>
            </a:fld>
            <a:endParaRPr lang="en-IN" dirty="0"/>
          </a:p>
        </p:txBody>
      </p:sp>
    </p:spTree>
    <p:extLst>
      <p:ext uri="{BB962C8B-B14F-4D97-AF65-F5344CB8AC3E}">
        <p14:creationId xmlns:p14="http://schemas.microsoft.com/office/powerpoint/2010/main" val="15998537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4670" y="605602"/>
            <a:ext cx="9624060" cy="2520421"/>
          </a:xfrm>
          <a:prstGeom prst="rect">
            <a:avLst/>
          </a:prstGeom>
        </p:spPr>
        <p:txBody>
          <a:bodyPr/>
          <a:lstStyle/>
          <a:p>
            <a:r>
              <a:rPr lang="en-US"/>
              <a:t>Click to edit Master title style</a:t>
            </a:r>
            <a:endParaRPr lang="en-IN"/>
          </a:p>
        </p:txBody>
      </p:sp>
      <p:sp>
        <p:nvSpPr>
          <p:cNvPr id="3" name="Content Placeholder 2"/>
          <p:cNvSpPr>
            <a:spLocks noGrp="1"/>
          </p:cNvSpPr>
          <p:nvPr>
            <p:ph idx="1"/>
          </p:nvPr>
        </p:nvSpPr>
        <p:spPr>
          <a:xfrm>
            <a:off x="534670" y="3566055"/>
            <a:ext cx="9624060" cy="998016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a:xfrm>
            <a:off x="534670" y="14016342"/>
            <a:ext cx="2495127" cy="805134"/>
          </a:xfrm>
          <a:prstGeom prst="rect">
            <a:avLst/>
          </a:prstGeom>
        </p:spPr>
        <p:txBody>
          <a:bodyPr/>
          <a:lstStyle/>
          <a:p>
            <a:pPr lvl="1"/>
            <a:fld id="{AC70592C-7550-43EA-8571-47F873BD5304}" type="datetime1">
              <a:rPr lang="en-IN" smtClean="0"/>
              <a:t>10/05/2023</a:t>
            </a:fld>
            <a:endParaRPr lang="en-IN" dirty="0"/>
          </a:p>
        </p:txBody>
      </p:sp>
      <p:sp>
        <p:nvSpPr>
          <p:cNvPr id="5" name="Footer Placeholder 4"/>
          <p:cNvSpPr>
            <a:spLocks noGrp="1"/>
          </p:cNvSpPr>
          <p:nvPr>
            <p:ph type="ftr" sz="quarter" idx="11"/>
          </p:nvPr>
        </p:nvSpPr>
        <p:spPr>
          <a:xfrm>
            <a:off x="3653579" y="14016342"/>
            <a:ext cx="3386243" cy="805134"/>
          </a:xfrm>
          <a:prstGeom prst="rect">
            <a:avLst/>
          </a:prstGeom>
        </p:spPr>
        <p:txBody>
          <a:bodyPr/>
          <a:lstStyle/>
          <a:p>
            <a:endParaRPr lang="en-IN" dirty="0"/>
          </a:p>
        </p:txBody>
      </p:sp>
      <p:sp>
        <p:nvSpPr>
          <p:cNvPr id="6" name="Slide Number Placeholder 5"/>
          <p:cNvSpPr>
            <a:spLocks noGrp="1"/>
          </p:cNvSpPr>
          <p:nvPr>
            <p:ph type="sldNum" sz="quarter" idx="12"/>
          </p:nvPr>
        </p:nvSpPr>
        <p:spPr>
          <a:xfrm>
            <a:off x="7663603" y="14016342"/>
            <a:ext cx="2495127" cy="805134"/>
          </a:xfrm>
          <a:prstGeom prst="rect">
            <a:avLst/>
          </a:prstGeom>
        </p:spPr>
        <p:txBody>
          <a:bodyPr/>
          <a:lstStyle/>
          <a:p>
            <a:fld id="{0BE661BD-E889-4DE6-BE15-143AE30F3C51}" type="slidenum">
              <a:rPr lang="en-IN" smtClean="0"/>
              <a:pPr/>
              <a:t>‹#›</a:t>
            </a:fld>
            <a:endParaRPr lang="en-IN" dirty="0"/>
          </a:p>
        </p:txBody>
      </p:sp>
    </p:spTree>
    <p:extLst>
      <p:ext uri="{BB962C8B-B14F-4D97-AF65-F5344CB8AC3E}">
        <p14:creationId xmlns:p14="http://schemas.microsoft.com/office/powerpoint/2010/main" val="23391739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4705" y="9717624"/>
            <a:ext cx="9089390" cy="3003501"/>
          </a:xfrm>
          <a:prstGeom prst="rect">
            <a:avLst/>
          </a:prstGeom>
        </p:spPr>
        <p:txBody>
          <a:bodyPr anchor="t"/>
          <a:lstStyle>
            <a:lvl1pPr algn="l">
              <a:defRPr sz="6500" b="1" cap="all"/>
            </a:lvl1pPr>
          </a:lstStyle>
          <a:p>
            <a:r>
              <a:rPr lang="en-US"/>
              <a:t>Click to edit Master title style</a:t>
            </a:r>
            <a:endParaRPr lang="en-IN"/>
          </a:p>
        </p:txBody>
      </p:sp>
      <p:sp>
        <p:nvSpPr>
          <p:cNvPr id="3" name="Text Placeholder 2"/>
          <p:cNvSpPr>
            <a:spLocks noGrp="1"/>
          </p:cNvSpPr>
          <p:nvPr>
            <p:ph type="body" idx="1"/>
          </p:nvPr>
        </p:nvSpPr>
        <p:spPr>
          <a:xfrm>
            <a:off x="844705" y="6409573"/>
            <a:ext cx="9089390" cy="3308051"/>
          </a:xfrm>
          <a:prstGeom prst="rect">
            <a:avLst/>
          </a:prstGeom>
        </p:spPr>
        <p:txBody>
          <a:bodyPr anchor="b"/>
          <a:lstStyle>
            <a:lvl1pPr marL="0" indent="0">
              <a:buNone/>
              <a:defRPr sz="3200">
                <a:solidFill>
                  <a:schemeClr val="tx1">
                    <a:tint val="75000"/>
                  </a:schemeClr>
                </a:solidFill>
              </a:defRPr>
            </a:lvl1pPr>
            <a:lvl2pPr marL="737555" indent="0">
              <a:buNone/>
              <a:defRPr sz="2900">
                <a:solidFill>
                  <a:schemeClr val="tx1">
                    <a:tint val="75000"/>
                  </a:schemeClr>
                </a:solidFill>
              </a:defRPr>
            </a:lvl2pPr>
            <a:lvl3pPr marL="1475110" indent="0">
              <a:buNone/>
              <a:defRPr sz="2600">
                <a:solidFill>
                  <a:schemeClr val="tx1">
                    <a:tint val="75000"/>
                  </a:schemeClr>
                </a:solidFill>
              </a:defRPr>
            </a:lvl3pPr>
            <a:lvl4pPr marL="2212665" indent="0">
              <a:buNone/>
              <a:defRPr sz="2300">
                <a:solidFill>
                  <a:schemeClr val="tx1">
                    <a:tint val="75000"/>
                  </a:schemeClr>
                </a:solidFill>
              </a:defRPr>
            </a:lvl4pPr>
            <a:lvl5pPr marL="2950220" indent="0">
              <a:buNone/>
              <a:defRPr sz="2300">
                <a:solidFill>
                  <a:schemeClr val="tx1">
                    <a:tint val="75000"/>
                  </a:schemeClr>
                </a:solidFill>
              </a:defRPr>
            </a:lvl5pPr>
            <a:lvl6pPr marL="3687775" indent="0">
              <a:buNone/>
              <a:defRPr sz="2300">
                <a:solidFill>
                  <a:schemeClr val="tx1">
                    <a:tint val="75000"/>
                  </a:schemeClr>
                </a:solidFill>
              </a:defRPr>
            </a:lvl6pPr>
            <a:lvl7pPr marL="4425330" indent="0">
              <a:buNone/>
              <a:defRPr sz="2300">
                <a:solidFill>
                  <a:schemeClr val="tx1">
                    <a:tint val="75000"/>
                  </a:schemeClr>
                </a:solidFill>
              </a:defRPr>
            </a:lvl7pPr>
            <a:lvl8pPr marL="5162885" indent="0">
              <a:buNone/>
              <a:defRPr sz="2300">
                <a:solidFill>
                  <a:schemeClr val="tx1">
                    <a:tint val="75000"/>
                  </a:schemeClr>
                </a:solidFill>
              </a:defRPr>
            </a:lvl8pPr>
            <a:lvl9pPr marL="5900440" indent="0">
              <a:buNone/>
              <a:defRPr sz="23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4670" y="14016342"/>
            <a:ext cx="2495127" cy="805134"/>
          </a:xfrm>
          <a:prstGeom prst="rect">
            <a:avLst/>
          </a:prstGeom>
        </p:spPr>
        <p:txBody>
          <a:bodyPr/>
          <a:lstStyle/>
          <a:p>
            <a:fld id="{7B76B437-4638-4883-969F-DCA7B981789C}" type="datetime1">
              <a:rPr lang="en-IN" smtClean="0"/>
              <a:t>10/05/2023</a:t>
            </a:fld>
            <a:endParaRPr lang="en-IN" dirty="0"/>
          </a:p>
        </p:txBody>
      </p:sp>
      <p:sp>
        <p:nvSpPr>
          <p:cNvPr id="5" name="Footer Placeholder 4"/>
          <p:cNvSpPr>
            <a:spLocks noGrp="1"/>
          </p:cNvSpPr>
          <p:nvPr>
            <p:ph type="ftr" sz="quarter" idx="11"/>
          </p:nvPr>
        </p:nvSpPr>
        <p:spPr>
          <a:xfrm>
            <a:off x="3653579" y="14016342"/>
            <a:ext cx="3386243" cy="805134"/>
          </a:xfrm>
          <a:prstGeom prst="rect">
            <a:avLst/>
          </a:prstGeom>
        </p:spPr>
        <p:txBody>
          <a:bodyPr/>
          <a:lstStyle/>
          <a:p>
            <a:endParaRPr lang="en-IN" dirty="0"/>
          </a:p>
        </p:txBody>
      </p:sp>
      <p:sp>
        <p:nvSpPr>
          <p:cNvPr id="6" name="Slide Number Placeholder 5"/>
          <p:cNvSpPr>
            <a:spLocks noGrp="1"/>
          </p:cNvSpPr>
          <p:nvPr>
            <p:ph type="sldNum" sz="quarter" idx="12"/>
          </p:nvPr>
        </p:nvSpPr>
        <p:spPr>
          <a:xfrm>
            <a:off x="7663603" y="14016341"/>
            <a:ext cx="2630771" cy="820535"/>
          </a:xfrm>
          <a:prstGeom prst="rect">
            <a:avLst/>
          </a:prstGeom>
        </p:spPr>
        <p:txBody>
          <a:bodyPr/>
          <a:lstStyle/>
          <a:p>
            <a:fld id="{0BE661BD-E889-4DE6-BE15-143AE30F3C51}" type="slidenum">
              <a:rPr lang="en-IN" smtClean="0"/>
              <a:pPr/>
              <a:t>‹#›</a:t>
            </a:fld>
            <a:endParaRPr lang="en-IN" dirty="0"/>
          </a:p>
        </p:txBody>
      </p:sp>
    </p:spTree>
    <p:extLst>
      <p:ext uri="{BB962C8B-B14F-4D97-AF65-F5344CB8AC3E}">
        <p14:creationId xmlns:p14="http://schemas.microsoft.com/office/powerpoint/2010/main" val="12311599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34670" y="605602"/>
            <a:ext cx="9624060" cy="2520421"/>
          </a:xfrm>
          <a:prstGeom prst="rect">
            <a:avLst/>
          </a:prstGeom>
        </p:spPr>
        <p:txBody>
          <a:bodyPr/>
          <a:lstStyle/>
          <a:p>
            <a:r>
              <a:rPr lang="en-US"/>
              <a:t>Click to edit Master title style</a:t>
            </a:r>
            <a:endParaRPr lang="en-IN"/>
          </a:p>
        </p:txBody>
      </p:sp>
      <p:sp>
        <p:nvSpPr>
          <p:cNvPr id="3" name="Content Placeholder 2"/>
          <p:cNvSpPr>
            <a:spLocks noGrp="1"/>
          </p:cNvSpPr>
          <p:nvPr>
            <p:ph sz="half" idx="1"/>
          </p:nvPr>
        </p:nvSpPr>
        <p:spPr>
          <a:xfrm>
            <a:off x="534670" y="3528591"/>
            <a:ext cx="4722918" cy="9980167"/>
          </a:xfrm>
          <a:prstGeom prst="rect">
            <a:avLst/>
          </a:prstGeom>
        </p:spPr>
        <p:txBody>
          <a:bodyPr/>
          <a:lstStyle>
            <a:lvl1pPr>
              <a:defRPr sz="4500"/>
            </a:lvl1pPr>
            <a:lvl2pPr>
              <a:defRPr sz="39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5435812" y="3528591"/>
            <a:ext cx="4722918" cy="9980167"/>
          </a:xfrm>
          <a:prstGeom prst="rect">
            <a:avLst/>
          </a:prstGeom>
        </p:spPr>
        <p:txBody>
          <a:bodyPr/>
          <a:lstStyle>
            <a:lvl1pPr>
              <a:defRPr sz="4500"/>
            </a:lvl1pPr>
            <a:lvl2pPr>
              <a:defRPr sz="39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p:cNvSpPr>
            <a:spLocks noGrp="1"/>
          </p:cNvSpPr>
          <p:nvPr>
            <p:ph type="dt" sz="half" idx="10"/>
          </p:nvPr>
        </p:nvSpPr>
        <p:spPr>
          <a:xfrm>
            <a:off x="534670" y="14016342"/>
            <a:ext cx="2495127" cy="805134"/>
          </a:xfrm>
          <a:prstGeom prst="rect">
            <a:avLst/>
          </a:prstGeom>
        </p:spPr>
        <p:txBody>
          <a:bodyPr/>
          <a:lstStyle/>
          <a:p>
            <a:fld id="{B25EAB4D-103C-4201-A9E1-9E1F4ABB5A0C}" type="datetime1">
              <a:rPr lang="en-IN" smtClean="0"/>
              <a:t>10/05/2023</a:t>
            </a:fld>
            <a:endParaRPr lang="en-IN" dirty="0"/>
          </a:p>
        </p:txBody>
      </p:sp>
      <p:sp>
        <p:nvSpPr>
          <p:cNvPr id="6" name="Footer Placeholder 5"/>
          <p:cNvSpPr>
            <a:spLocks noGrp="1"/>
          </p:cNvSpPr>
          <p:nvPr>
            <p:ph type="ftr" sz="quarter" idx="11"/>
          </p:nvPr>
        </p:nvSpPr>
        <p:spPr>
          <a:xfrm>
            <a:off x="3653579" y="14016342"/>
            <a:ext cx="3386243" cy="805134"/>
          </a:xfrm>
          <a:prstGeom prst="rect">
            <a:avLst/>
          </a:prstGeom>
        </p:spPr>
        <p:txBody>
          <a:bodyPr/>
          <a:lstStyle/>
          <a:p>
            <a:endParaRPr lang="en-IN" dirty="0"/>
          </a:p>
        </p:txBody>
      </p:sp>
      <p:sp>
        <p:nvSpPr>
          <p:cNvPr id="7" name="Slide Number Placeholder 6"/>
          <p:cNvSpPr>
            <a:spLocks noGrp="1"/>
          </p:cNvSpPr>
          <p:nvPr>
            <p:ph type="sldNum" sz="quarter" idx="12"/>
          </p:nvPr>
        </p:nvSpPr>
        <p:spPr>
          <a:xfrm>
            <a:off x="7663603" y="14016342"/>
            <a:ext cx="2495127" cy="805134"/>
          </a:xfrm>
          <a:prstGeom prst="rect">
            <a:avLst/>
          </a:prstGeom>
        </p:spPr>
        <p:txBody>
          <a:bodyPr/>
          <a:lstStyle/>
          <a:p>
            <a:fld id="{0BE661BD-E889-4DE6-BE15-143AE30F3C51}" type="slidenum">
              <a:rPr lang="en-IN" smtClean="0"/>
              <a:pPr/>
              <a:t>‹#›</a:t>
            </a:fld>
            <a:endParaRPr lang="en-IN" dirty="0"/>
          </a:p>
        </p:txBody>
      </p:sp>
    </p:spTree>
    <p:extLst>
      <p:ext uri="{BB962C8B-B14F-4D97-AF65-F5344CB8AC3E}">
        <p14:creationId xmlns:p14="http://schemas.microsoft.com/office/powerpoint/2010/main" val="10640701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4670" y="605602"/>
            <a:ext cx="9624060" cy="2520421"/>
          </a:xfrm>
          <a:prstGeom prst="rect">
            <a:avLst/>
          </a:prstGeom>
        </p:spPr>
        <p:txBody>
          <a:bodyPr/>
          <a:lstStyle>
            <a:lvl1pPr>
              <a:defRPr/>
            </a:lvl1pPr>
          </a:lstStyle>
          <a:p>
            <a:r>
              <a:rPr lang="en-US"/>
              <a:t>Click to edit Master title style</a:t>
            </a:r>
            <a:endParaRPr lang="en-IN"/>
          </a:p>
        </p:txBody>
      </p:sp>
      <p:sp>
        <p:nvSpPr>
          <p:cNvPr id="3" name="Text Placeholder 2"/>
          <p:cNvSpPr>
            <a:spLocks noGrp="1"/>
          </p:cNvSpPr>
          <p:nvPr>
            <p:ph type="body" idx="1"/>
          </p:nvPr>
        </p:nvSpPr>
        <p:spPr>
          <a:xfrm>
            <a:off x="534670" y="3385067"/>
            <a:ext cx="4724775" cy="1410734"/>
          </a:xfrm>
          <a:prstGeom prst="rect">
            <a:avLst/>
          </a:prstGeom>
        </p:spPr>
        <p:txBody>
          <a:bodyPr anchor="b"/>
          <a:lstStyle>
            <a:lvl1pPr marL="0" indent="0">
              <a:buNone/>
              <a:defRPr sz="3900" b="1"/>
            </a:lvl1pPr>
            <a:lvl2pPr marL="737555" indent="0">
              <a:buNone/>
              <a:defRPr sz="3200" b="1"/>
            </a:lvl2pPr>
            <a:lvl3pPr marL="1475110" indent="0">
              <a:buNone/>
              <a:defRPr sz="2900" b="1"/>
            </a:lvl3pPr>
            <a:lvl4pPr marL="2212665" indent="0">
              <a:buNone/>
              <a:defRPr sz="2600" b="1"/>
            </a:lvl4pPr>
            <a:lvl5pPr marL="2950220" indent="0">
              <a:buNone/>
              <a:defRPr sz="2600" b="1"/>
            </a:lvl5pPr>
            <a:lvl6pPr marL="3687775" indent="0">
              <a:buNone/>
              <a:defRPr sz="2600" b="1"/>
            </a:lvl6pPr>
            <a:lvl7pPr marL="4425330" indent="0">
              <a:buNone/>
              <a:defRPr sz="2600" b="1"/>
            </a:lvl7pPr>
            <a:lvl8pPr marL="5162885" indent="0">
              <a:buNone/>
              <a:defRPr sz="2600" b="1"/>
            </a:lvl8pPr>
            <a:lvl9pPr marL="5900440" indent="0">
              <a:buNone/>
              <a:defRPr sz="2600" b="1"/>
            </a:lvl9pPr>
          </a:lstStyle>
          <a:p>
            <a:pPr lvl="0"/>
            <a:r>
              <a:rPr lang="en-US"/>
              <a:t>Click to edit Master text styles</a:t>
            </a:r>
          </a:p>
        </p:txBody>
      </p:sp>
      <p:sp>
        <p:nvSpPr>
          <p:cNvPr id="4" name="Content Placeholder 3"/>
          <p:cNvSpPr>
            <a:spLocks noGrp="1"/>
          </p:cNvSpPr>
          <p:nvPr>
            <p:ph sz="half" idx="2"/>
          </p:nvPr>
        </p:nvSpPr>
        <p:spPr>
          <a:xfrm>
            <a:off x="534670" y="4795801"/>
            <a:ext cx="4724775" cy="8712956"/>
          </a:xfrm>
          <a:prstGeom prst="rect">
            <a:avLst/>
          </a:prstGeom>
        </p:spPr>
        <p:txBody>
          <a:bodyPr/>
          <a:lstStyle>
            <a:lvl1pPr>
              <a:defRPr sz="3900"/>
            </a:lvl1pPr>
            <a:lvl2pPr>
              <a:defRPr sz="3200"/>
            </a:lvl2pPr>
            <a:lvl3pPr>
              <a:defRPr sz="2900"/>
            </a:lvl3pPr>
            <a:lvl4pPr>
              <a:defRPr sz="2600"/>
            </a:lvl4pPr>
            <a:lvl5pPr>
              <a:defRPr sz="2600"/>
            </a:lvl5pPr>
            <a:lvl6pPr>
              <a:defRPr sz="2600"/>
            </a:lvl6pPr>
            <a:lvl7pPr>
              <a:defRPr sz="2600"/>
            </a:lvl7pPr>
            <a:lvl8pPr>
              <a:defRPr sz="2600"/>
            </a:lvl8pPr>
            <a:lvl9pPr>
              <a:defRPr sz="2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5432099" y="3385067"/>
            <a:ext cx="4726631" cy="1410734"/>
          </a:xfrm>
          <a:prstGeom prst="rect">
            <a:avLst/>
          </a:prstGeom>
        </p:spPr>
        <p:txBody>
          <a:bodyPr anchor="b"/>
          <a:lstStyle>
            <a:lvl1pPr marL="0" indent="0">
              <a:buNone/>
              <a:defRPr sz="3900" b="1"/>
            </a:lvl1pPr>
            <a:lvl2pPr marL="737555" indent="0">
              <a:buNone/>
              <a:defRPr sz="3200" b="1"/>
            </a:lvl2pPr>
            <a:lvl3pPr marL="1475110" indent="0">
              <a:buNone/>
              <a:defRPr sz="2900" b="1"/>
            </a:lvl3pPr>
            <a:lvl4pPr marL="2212665" indent="0">
              <a:buNone/>
              <a:defRPr sz="2600" b="1"/>
            </a:lvl4pPr>
            <a:lvl5pPr marL="2950220" indent="0">
              <a:buNone/>
              <a:defRPr sz="2600" b="1"/>
            </a:lvl5pPr>
            <a:lvl6pPr marL="3687775" indent="0">
              <a:buNone/>
              <a:defRPr sz="2600" b="1"/>
            </a:lvl6pPr>
            <a:lvl7pPr marL="4425330" indent="0">
              <a:buNone/>
              <a:defRPr sz="2600" b="1"/>
            </a:lvl7pPr>
            <a:lvl8pPr marL="5162885" indent="0">
              <a:buNone/>
              <a:defRPr sz="2600" b="1"/>
            </a:lvl8pPr>
            <a:lvl9pPr marL="5900440" indent="0">
              <a:buNone/>
              <a:defRPr sz="2600" b="1"/>
            </a:lvl9pPr>
          </a:lstStyle>
          <a:p>
            <a:pPr lvl="0"/>
            <a:r>
              <a:rPr lang="en-US"/>
              <a:t>Click to edit Master text styles</a:t>
            </a:r>
          </a:p>
        </p:txBody>
      </p:sp>
      <p:sp>
        <p:nvSpPr>
          <p:cNvPr id="6" name="Content Placeholder 5"/>
          <p:cNvSpPr>
            <a:spLocks noGrp="1"/>
          </p:cNvSpPr>
          <p:nvPr>
            <p:ph sz="quarter" idx="4"/>
          </p:nvPr>
        </p:nvSpPr>
        <p:spPr>
          <a:xfrm>
            <a:off x="5432099" y="4795801"/>
            <a:ext cx="4726631" cy="8712956"/>
          </a:xfrm>
          <a:prstGeom prst="rect">
            <a:avLst/>
          </a:prstGeom>
        </p:spPr>
        <p:txBody>
          <a:bodyPr/>
          <a:lstStyle>
            <a:lvl1pPr>
              <a:defRPr sz="3900"/>
            </a:lvl1pPr>
            <a:lvl2pPr>
              <a:defRPr sz="3200"/>
            </a:lvl2pPr>
            <a:lvl3pPr>
              <a:defRPr sz="2900"/>
            </a:lvl3pPr>
            <a:lvl4pPr>
              <a:defRPr sz="2600"/>
            </a:lvl4pPr>
            <a:lvl5pPr>
              <a:defRPr sz="2600"/>
            </a:lvl5pPr>
            <a:lvl6pPr>
              <a:defRPr sz="2600"/>
            </a:lvl6pPr>
            <a:lvl7pPr>
              <a:defRPr sz="2600"/>
            </a:lvl7pPr>
            <a:lvl8pPr>
              <a:defRPr sz="2600"/>
            </a:lvl8pPr>
            <a:lvl9pPr>
              <a:defRPr sz="2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p:cNvSpPr>
            <a:spLocks noGrp="1"/>
          </p:cNvSpPr>
          <p:nvPr>
            <p:ph type="dt" sz="half" idx="10"/>
          </p:nvPr>
        </p:nvSpPr>
        <p:spPr>
          <a:xfrm>
            <a:off x="534670" y="14016342"/>
            <a:ext cx="2495127" cy="805134"/>
          </a:xfrm>
          <a:prstGeom prst="rect">
            <a:avLst/>
          </a:prstGeom>
        </p:spPr>
        <p:txBody>
          <a:bodyPr/>
          <a:lstStyle/>
          <a:p>
            <a:fld id="{67A16162-9440-4675-B4F5-F4C52F4A9181}" type="datetime1">
              <a:rPr lang="en-IN" smtClean="0"/>
              <a:t>10/05/2023</a:t>
            </a:fld>
            <a:endParaRPr lang="en-IN" dirty="0"/>
          </a:p>
        </p:txBody>
      </p:sp>
      <p:sp>
        <p:nvSpPr>
          <p:cNvPr id="8" name="Footer Placeholder 7"/>
          <p:cNvSpPr>
            <a:spLocks noGrp="1"/>
          </p:cNvSpPr>
          <p:nvPr>
            <p:ph type="ftr" sz="quarter" idx="11"/>
          </p:nvPr>
        </p:nvSpPr>
        <p:spPr>
          <a:xfrm>
            <a:off x="3653579" y="14016342"/>
            <a:ext cx="3386243" cy="805134"/>
          </a:xfrm>
          <a:prstGeom prst="rect">
            <a:avLst/>
          </a:prstGeom>
        </p:spPr>
        <p:txBody>
          <a:bodyPr/>
          <a:lstStyle/>
          <a:p>
            <a:endParaRPr lang="en-IN" dirty="0"/>
          </a:p>
        </p:txBody>
      </p:sp>
      <p:sp>
        <p:nvSpPr>
          <p:cNvPr id="9" name="Slide Number Placeholder 8"/>
          <p:cNvSpPr>
            <a:spLocks noGrp="1"/>
          </p:cNvSpPr>
          <p:nvPr>
            <p:ph type="sldNum" sz="quarter" idx="12"/>
          </p:nvPr>
        </p:nvSpPr>
        <p:spPr>
          <a:xfrm>
            <a:off x="7663603" y="14016342"/>
            <a:ext cx="2495127" cy="805134"/>
          </a:xfrm>
          <a:prstGeom prst="rect">
            <a:avLst/>
          </a:prstGeom>
        </p:spPr>
        <p:txBody>
          <a:bodyPr/>
          <a:lstStyle/>
          <a:p>
            <a:fld id="{0BE661BD-E889-4DE6-BE15-143AE30F3C51}" type="slidenum">
              <a:rPr lang="en-IN" smtClean="0"/>
              <a:pPr/>
              <a:t>‹#›</a:t>
            </a:fld>
            <a:endParaRPr lang="en-IN" dirty="0"/>
          </a:p>
        </p:txBody>
      </p:sp>
    </p:spTree>
    <p:extLst>
      <p:ext uri="{BB962C8B-B14F-4D97-AF65-F5344CB8AC3E}">
        <p14:creationId xmlns:p14="http://schemas.microsoft.com/office/powerpoint/2010/main" val="35596624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34670" y="605602"/>
            <a:ext cx="9624060" cy="2520421"/>
          </a:xfrm>
          <a:prstGeom prst="rect">
            <a:avLst/>
          </a:prstGeom>
        </p:spPr>
        <p:txBody>
          <a:bodyPr/>
          <a:lstStyle/>
          <a:p>
            <a:r>
              <a:rPr lang="en-US"/>
              <a:t>Click to edit Master title style</a:t>
            </a:r>
            <a:endParaRPr lang="en-IN"/>
          </a:p>
        </p:txBody>
      </p:sp>
      <p:sp>
        <p:nvSpPr>
          <p:cNvPr id="3" name="Date Placeholder 2"/>
          <p:cNvSpPr>
            <a:spLocks noGrp="1"/>
          </p:cNvSpPr>
          <p:nvPr>
            <p:ph type="dt" sz="half" idx="10"/>
          </p:nvPr>
        </p:nvSpPr>
        <p:spPr>
          <a:xfrm>
            <a:off x="534670" y="14016342"/>
            <a:ext cx="2495127" cy="805134"/>
          </a:xfrm>
          <a:prstGeom prst="rect">
            <a:avLst/>
          </a:prstGeom>
        </p:spPr>
        <p:txBody>
          <a:bodyPr/>
          <a:lstStyle/>
          <a:p>
            <a:fld id="{4C81BF70-4ED9-40DC-9678-3C5DE70D5934}" type="datetime1">
              <a:rPr lang="en-IN" smtClean="0"/>
              <a:t>10/05/2023</a:t>
            </a:fld>
            <a:endParaRPr lang="en-IN" dirty="0"/>
          </a:p>
        </p:txBody>
      </p:sp>
      <p:sp>
        <p:nvSpPr>
          <p:cNvPr id="4" name="Footer Placeholder 3"/>
          <p:cNvSpPr>
            <a:spLocks noGrp="1"/>
          </p:cNvSpPr>
          <p:nvPr>
            <p:ph type="ftr" sz="quarter" idx="11"/>
          </p:nvPr>
        </p:nvSpPr>
        <p:spPr>
          <a:xfrm>
            <a:off x="3653579" y="14016342"/>
            <a:ext cx="3386243" cy="805134"/>
          </a:xfrm>
          <a:prstGeom prst="rect">
            <a:avLst/>
          </a:prstGeom>
        </p:spPr>
        <p:txBody>
          <a:bodyPr/>
          <a:lstStyle/>
          <a:p>
            <a:endParaRPr lang="en-IN" dirty="0"/>
          </a:p>
        </p:txBody>
      </p:sp>
      <p:sp>
        <p:nvSpPr>
          <p:cNvPr id="5" name="Slide Number Placeholder 4"/>
          <p:cNvSpPr>
            <a:spLocks noGrp="1"/>
          </p:cNvSpPr>
          <p:nvPr>
            <p:ph type="sldNum" sz="quarter" idx="12"/>
          </p:nvPr>
        </p:nvSpPr>
        <p:spPr>
          <a:xfrm>
            <a:off x="7663603" y="14016342"/>
            <a:ext cx="2495127" cy="805134"/>
          </a:xfrm>
          <a:prstGeom prst="rect">
            <a:avLst/>
          </a:prstGeom>
        </p:spPr>
        <p:txBody>
          <a:bodyPr/>
          <a:lstStyle/>
          <a:p>
            <a:fld id="{0BE661BD-E889-4DE6-BE15-143AE30F3C51}" type="slidenum">
              <a:rPr lang="en-IN" smtClean="0"/>
              <a:pPr/>
              <a:t>‹#›</a:t>
            </a:fld>
            <a:endParaRPr lang="en-IN" dirty="0"/>
          </a:p>
        </p:txBody>
      </p:sp>
    </p:spTree>
    <p:extLst>
      <p:ext uri="{BB962C8B-B14F-4D97-AF65-F5344CB8AC3E}">
        <p14:creationId xmlns:p14="http://schemas.microsoft.com/office/powerpoint/2010/main" val="20822458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534670" y="14016342"/>
            <a:ext cx="2495127" cy="805134"/>
          </a:xfrm>
          <a:prstGeom prst="rect">
            <a:avLst/>
          </a:prstGeom>
        </p:spPr>
        <p:txBody>
          <a:bodyPr/>
          <a:lstStyle/>
          <a:p>
            <a:fld id="{197BDD8E-B073-4360-8269-C2E4795B0478}" type="datetime1">
              <a:rPr lang="en-IN" smtClean="0"/>
              <a:t>10/05/2023</a:t>
            </a:fld>
            <a:endParaRPr lang="en-IN" dirty="0"/>
          </a:p>
        </p:txBody>
      </p:sp>
      <p:sp>
        <p:nvSpPr>
          <p:cNvPr id="3" name="Footer Placeholder 2"/>
          <p:cNvSpPr>
            <a:spLocks noGrp="1"/>
          </p:cNvSpPr>
          <p:nvPr>
            <p:ph type="ftr" sz="quarter" idx="11"/>
          </p:nvPr>
        </p:nvSpPr>
        <p:spPr>
          <a:xfrm>
            <a:off x="3653579" y="14016342"/>
            <a:ext cx="3386243" cy="805134"/>
          </a:xfrm>
          <a:prstGeom prst="rect">
            <a:avLst/>
          </a:prstGeom>
        </p:spPr>
        <p:txBody>
          <a:bodyPr/>
          <a:lstStyle/>
          <a:p>
            <a:endParaRPr lang="en-IN" dirty="0"/>
          </a:p>
        </p:txBody>
      </p:sp>
      <p:sp>
        <p:nvSpPr>
          <p:cNvPr id="4" name="Slide Number Placeholder 3"/>
          <p:cNvSpPr>
            <a:spLocks noGrp="1"/>
          </p:cNvSpPr>
          <p:nvPr>
            <p:ph type="sldNum" sz="quarter" idx="12"/>
          </p:nvPr>
        </p:nvSpPr>
        <p:spPr>
          <a:xfrm>
            <a:off x="7663603" y="14016342"/>
            <a:ext cx="2495127" cy="805134"/>
          </a:xfrm>
          <a:prstGeom prst="rect">
            <a:avLst/>
          </a:prstGeom>
        </p:spPr>
        <p:txBody>
          <a:bodyPr/>
          <a:lstStyle/>
          <a:p>
            <a:fld id="{0BE661BD-E889-4DE6-BE15-143AE30F3C51}" type="slidenum">
              <a:rPr lang="en-IN" smtClean="0"/>
              <a:pPr/>
              <a:t>‹#›</a:t>
            </a:fld>
            <a:endParaRPr lang="en-IN" dirty="0"/>
          </a:p>
        </p:txBody>
      </p:sp>
    </p:spTree>
    <p:extLst>
      <p:ext uri="{BB962C8B-B14F-4D97-AF65-F5344CB8AC3E}">
        <p14:creationId xmlns:p14="http://schemas.microsoft.com/office/powerpoint/2010/main" val="1399570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4671" y="602100"/>
            <a:ext cx="3518055" cy="2562428"/>
          </a:xfrm>
          <a:prstGeom prst="rect">
            <a:avLst/>
          </a:prstGeom>
        </p:spPr>
        <p:txBody>
          <a:bodyPr anchor="b"/>
          <a:lstStyle>
            <a:lvl1pPr algn="l">
              <a:defRPr sz="3200" b="1"/>
            </a:lvl1pPr>
          </a:lstStyle>
          <a:p>
            <a:r>
              <a:rPr lang="en-US"/>
              <a:t>Click to edit Master title style</a:t>
            </a:r>
            <a:endParaRPr lang="en-IN"/>
          </a:p>
        </p:txBody>
      </p:sp>
      <p:sp>
        <p:nvSpPr>
          <p:cNvPr id="3" name="Content Placeholder 2"/>
          <p:cNvSpPr>
            <a:spLocks noGrp="1"/>
          </p:cNvSpPr>
          <p:nvPr>
            <p:ph idx="1"/>
          </p:nvPr>
        </p:nvSpPr>
        <p:spPr>
          <a:xfrm>
            <a:off x="4180822" y="602102"/>
            <a:ext cx="5977908" cy="12906656"/>
          </a:xfrm>
          <a:prstGeom prst="rect">
            <a:avLst/>
          </a:prstGeom>
        </p:spPr>
        <p:txBody>
          <a:bodyPr/>
          <a:lstStyle>
            <a:lvl1pPr>
              <a:defRPr sz="5200"/>
            </a:lvl1pPr>
            <a:lvl2pPr>
              <a:defRPr sz="4500"/>
            </a:lvl2pPr>
            <a:lvl3pPr>
              <a:defRPr sz="39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534671" y="3164530"/>
            <a:ext cx="3518055" cy="10344228"/>
          </a:xfrm>
          <a:prstGeom prst="rect">
            <a:avLst/>
          </a:prstGeom>
        </p:spPr>
        <p:txBody>
          <a:bodyPr/>
          <a:lstStyle>
            <a:lvl1pPr marL="0" indent="0">
              <a:buNone/>
              <a:defRPr sz="2300"/>
            </a:lvl1pPr>
            <a:lvl2pPr marL="737555" indent="0">
              <a:buNone/>
              <a:defRPr sz="1900"/>
            </a:lvl2pPr>
            <a:lvl3pPr marL="1475110" indent="0">
              <a:buNone/>
              <a:defRPr sz="1600"/>
            </a:lvl3pPr>
            <a:lvl4pPr marL="2212665" indent="0">
              <a:buNone/>
              <a:defRPr sz="1500"/>
            </a:lvl4pPr>
            <a:lvl5pPr marL="2950220" indent="0">
              <a:buNone/>
              <a:defRPr sz="1500"/>
            </a:lvl5pPr>
            <a:lvl6pPr marL="3687775" indent="0">
              <a:buNone/>
              <a:defRPr sz="1500"/>
            </a:lvl6pPr>
            <a:lvl7pPr marL="4425330" indent="0">
              <a:buNone/>
              <a:defRPr sz="1500"/>
            </a:lvl7pPr>
            <a:lvl8pPr marL="5162885" indent="0">
              <a:buNone/>
              <a:defRPr sz="1500"/>
            </a:lvl8pPr>
            <a:lvl9pPr marL="5900440" indent="0">
              <a:buNone/>
              <a:defRPr sz="1500"/>
            </a:lvl9pPr>
          </a:lstStyle>
          <a:p>
            <a:pPr lvl="0"/>
            <a:r>
              <a:rPr lang="en-US"/>
              <a:t>Click to edit Master text styles</a:t>
            </a:r>
          </a:p>
        </p:txBody>
      </p:sp>
      <p:sp>
        <p:nvSpPr>
          <p:cNvPr id="5" name="Date Placeholder 4"/>
          <p:cNvSpPr>
            <a:spLocks noGrp="1"/>
          </p:cNvSpPr>
          <p:nvPr>
            <p:ph type="dt" sz="half" idx="10"/>
          </p:nvPr>
        </p:nvSpPr>
        <p:spPr>
          <a:xfrm>
            <a:off x="534670" y="14016342"/>
            <a:ext cx="2495127" cy="805134"/>
          </a:xfrm>
          <a:prstGeom prst="rect">
            <a:avLst/>
          </a:prstGeom>
        </p:spPr>
        <p:txBody>
          <a:bodyPr/>
          <a:lstStyle/>
          <a:p>
            <a:fld id="{CDEBDE5E-6344-4087-9ACE-40D9967ACDC0}" type="datetime1">
              <a:rPr lang="en-IN" smtClean="0"/>
              <a:t>10/05/2023</a:t>
            </a:fld>
            <a:endParaRPr lang="en-IN" dirty="0"/>
          </a:p>
        </p:txBody>
      </p:sp>
      <p:sp>
        <p:nvSpPr>
          <p:cNvPr id="6" name="Footer Placeholder 5"/>
          <p:cNvSpPr>
            <a:spLocks noGrp="1"/>
          </p:cNvSpPr>
          <p:nvPr>
            <p:ph type="ftr" sz="quarter" idx="11"/>
          </p:nvPr>
        </p:nvSpPr>
        <p:spPr>
          <a:xfrm>
            <a:off x="3653579" y="14016342"/>
            <a:ext cx="3386243" cy="805134"/>
          </a:xfrm>
          <a:prstGeom prst="rect">
            <a:avLst/>
          </a:prstGeom>
        </p:spPr>
        <p:txBody>
          <a:bodyPr/>
          <a:lstStyle/>
          <a:p>
            <a:endParaRPr lang="en-IN" dirty="0"/>
          </a:p>
        </p:txBody>
      </p:sp>
      <p:sp>
        <p:nvSpPr>
          <p:cNvPr id="7" name="Slide Number Placeholder 6"/>
          <p:cNvSpPr>
            <a:spLocks noGrp="1"/>
          </p:cNvSpPr>
          <p:nvPr>
            <p:ph type="sldNum" sz="quarter" idx="12"/>
          </p:nvPr>
        </p:nvSpPr>
        <p:spPr>
          <a:xfrm>
            <a:off x="7663603" y="14016342"/>
            <a:ext cx="2495127" cy="805134"/>
          </a:xfrm>
          <a:prstGeom prst="rect">
            <a:avLst/>
          </a:prstGeom>
        </p:spPr>
        <p:txBody>
          <a:bodyPr/>
          <a:lstStyle/>
          <a:p>
            <a:fld id="{0BE661BD-E889-4DE6-BE15-143AE30F3C51}" type="slidenum">
              <a:rPr lang="en-IN" smtClean="0"/>
              <a:pPr/>
              <a:t>‹#›</a:t>
            </a:fld>
            <a:endParaRPr lang="en-IN" dirty="0"/>
          </a:p>
        </p:txBody>
      </p:sp>
    </p:spTree>
    <p:extLst>
      <p:ext uri="{BB962C8B-B14F-4D97-AF65-F5344CB8AC3E}">
        <p14:creationId xmlns:p14="http://schemas.microsoft.com/office/powerpoint/2010/main" val="15059129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95981" y="10585767"/>
            <a:ext cx="6416040" cy="1249710"/>
          </a:xfrm>
          <a:prstGeom prst="rect">
            <a:avLst/>
          </a:prstGeom>
        </p:spPr>
        <p:txBody>
          <a:bodyPr anchor="b"/>
          <a:lstStyle>
            <a:lvl1pPr algn="l">
              <a:defRPr sz="3200" b="1"/>
            </a:lvl1pPr>
          </a:lstStyle>
          <a:p>
            <a:r>
              <a:rPr lang="en-US"/>
              <a:t>Click to edit Master title style</a:t>
            </a:r>
            <a:endParaRPr lang="en-IN"/>
          </a:p>
        </p:txBody>
      </p:sp>
      <p:sp>
        <p:nvSpPr>
          <p:cNvPr id="3" name="Picture Placeholder 2"/>
          <p:cNvSpPr>
            <a:spLocks noGrp="1"/>
          </p:cNvSpPr>
          <p:nvPr>
            <p:ph type="pic" idx="1"/>
          </p:nvPr>
        </p:nvSpPr>
        <p:spPr>
          <a:xfrm>
            <a:off x="2095981" y="1351226"/>
            <a:ext cx="6416040" cy="9073515"/>
          </a:xfrm>
          <a:prstGeom prst="rect">
            <a:avLst/>
          </a:prstGeom>
        </p:spPr>
        <p:txBody>
          <a:bodyPr/>
          <a:lstStyle>
            <a:lvl1pPr marL="0" indent="0">
              <a:buNone/>
              <a:defRPr sz="5200"/>
            </a:lvl1pPr>
            <a:lvl2pPr marL="737555" indent="0">
              <a:buNone/>
              <a:defRPr sz="4500"/>
            </a:lvl2pPr>
            <a:lvl3pPr marL="1475110" indent="0">
              <a:buNone/>
              <a:defRPr sz="3900"/>
            </a:lvl3pPr>
            <a:lvl4pPr marL="2212665" indent="0">
              <a:buNone/>
              <a:defRPr sz="3200"/>
            </a:lvl4pPr>
            <a:lvl5pPr marL="2950220" indent="0">
              <a:buNone/>
              <a:defRPr sz="3200"/>
            </a:lvl5pPr>
            <a:lvl6pPr marL="3687775" indent="0">
              <a:buNone/>
              <a:defRPr sz="3200"/>
            </a:lvl6pPr>
            <a:lvl7pPr marL="4425330" indent="0">
              <a:buNone/>
              <a:defRPr sz="3200"/>
            </a:lvl7pPr>
            <a:lvl8pPr marL="5162885" indent="0">
              <a:buNone/>
              <a:defRPr sz="3200"/>
            </a:lvl8pPr>
            <a:lvl9pPr marL="5900440" indent="0">
              <a:buNone/>
              <a:defRPr sz="3200"/>
            </a:lvl9pPr>
          </a:lstStyle>
          <a:p>
            <a:endParaRPr lang="en-IN" dirty="0"/>
          </a:p>
        </p:txBody>
      </p:sp>
      <p:sp>
        <p:nvSpPr>
          <p:cNvPr id="4" name="Text Placeholder 3"/>
          <p:cNvSpPr>
            <a:spLocks noGrp="1"/>
          </p:cNvSpPr>
          <p:nvPr>
            <p:ph type="body" sz="half" idx="2"/>
          </p:nvPr>
        </p:nvSpPr>
        <p:spPr>
          <a:xfrm>
            <a:off x="2095981" y="11835477"/>
            <a:ext cx="6416040" cy="1774795"/>
          </a:xfrm>
          <a:prstGeom prst="rect">
            <a:avLst/>
          </a:prstGeom>
        </p:spPr>
        <p:txBody>
          <a:bodyPr/>
          <a:lstStyle>
            <a:lvl1pPr marL="0" indent="0">
              <a:buNone/>
              <a:defRPr sz="2300"/>
            </a:lvl1pPr>
            <a:lvl2pPr marL="737555" indent="0">
              <a:buNone/>
              <a:defRPr sz="1900"/>
            </a:lvl2pPr>
            <a:lvl3pPr marL="1475110" indent="0">
              <a:buNone/>
              <a:defRPr sz="1600"/>
            </a:lvl3pPr>
            <a:lvl4pPr marL="2212665" indent="0">
              <a:buNone/>
              <a:defRPr sz="1500"/>
            </a:lvl4pPr>
            <a:lvl5pPr marL="2950220" indent="0">
              <a:buNone/>
              <a:defRPr sz="1500"/>
            </a:lvl5pPr>
            <a:lvl6pPr marL="3687775" indent="0">
              <a:buNone/>
              <a:defRPr sz="1500"/>
            </a:lvl6pPr>
            <a:lvl7pPr marL="4425330" indent="0">
              <a:buNone/>
              <a:defRPr sz="1500"/>
            </a:lvl7pPr>
            <a:lvl8pPr marL="5162885" indent="0">
              <a:buNone/>
              <a:defRPr sz="1500"/>
            </a:lvl8pPr>
            <a:lvl9pPr marL="5900440" indent="0">
              <a:buNone/>
              <a:defRPr sz="1500"/>
            </a:lvl9pPr>
          </a:lstStyle>
          <a:p>
            <a:pPr lvl="0"/>
            <a:r>
              <a:rPr lang="en-US"/>
              <a:t>Click to edit Master text styles</a:t>
            </a:r>
          </a:p>
        </p:txBody>
      </p:sp>
      <p:sp>
        <p:nvSpPr>
          <p:cNvPr id="5" name="Date Placeholder 4"/>
          <p:cNvSpPr>
            <a:spLocks noGrp="1"/>
          </p:cNvSpPr>
          <p:nvPr>
            <p:ph type="dt" sz="half" idx="10"/>
          </p:nvPr>
        </p:nvSpPr>
        <p:spPr>
          <a:xfrm>
            <a:off x="534670" y="14016342"/>
            <a:ext cx="2495127" cy="805134"/>
          </a:xfrm>
          <a:prstGeom prst="rect">
            <a:avLst/>
          </a:prstGeom>
        </p:spPr>
        <p:txBody>
          <a:bodyPr/>
          <a:lstStyle/>
          <a:p>
            <a:fld id="{45712613-DBBB-4263-B391-4DDF0C446BD8}" type="datetime1">
              <a:rPr lang="en-IN" smtClean="0"/>
              <a:t>10/05/2023</a:t>
            </a:fld>
            <a:endParaRPr lang="en-IN" dirty="0"/>
          </a:p>
        </p:txBody>
      </p:sp>
      <p:sp>
        <p:nvSpPr>
          <p:cNvPr id="6" name="Footer Placeholder 5"/>
          <p:cNvSpPr>
            <a:spLocks noGrp="1"/>
          </p:cNvSpPr>
          <p:nvPr>
            <p:ph type="ftr" sz="quarter" idx="11"/>
          </p:nvPr>
        </p:nvSpPr>
        <p:spPr>
          <a:xfrm>
            <a:off x="3653579" y="14016342"/>
            <a:ext cx="3386243" cy="805134"/>
          </a:xfrm>
          <a:prstGeom prst="rect">
            <a:avLst/>
          </a:prstGeom>
        </p:spPr>
        <p:txBody>
          <a:bodyPr/>
          <a:lstStyle/>
          <a:p>
            <a:endParaRPr lang="en-IN" dirty="0"/>
          </a:p>
        </p:txBody>
      </p:sp>
      <p:sp>
        <p:nvSpPr>
          <p:cNvPr id="7" name="Slide Number Placeholder 6"/>
          <p:cNvSpPr>
            <a:spLocks noGrp="1"/>
          </p:cNvSpPr>
          <p:nvPr>
            <p:ph type="sldNum" sz="quarter" idx="12"/>
          </p:nvPr>
        </p:nvSpPr>
        <p:spPr>
          <a:xfrm>
            <a:off x="7663603" y="14016342"/>
            <a:ext cx="2495127" cy="805134"/>
          </a:xfrm>
          <a:prstGeom prst="rect">
            <a:avLst/>
          </a:prstGeom>
        </p:spPr>
        <p:txBody>
          <a:bodyPr/>
          <a:lstStyle/>
          <a:p>
            <a:fld id="{0BE661BD-E889-4DE6-BE15-143AE30F3C51}" type="slidenum">
              <a:rPr lang="en-IN" smtClean="0"/>
              <a:pPr/>
              <a:t>‹#›</a:t>
            </a:fld>
            <a:endParaRPr lang="en-IN" dirty="0"/>
          </a:p>
        </p:txBody>
      </p:sp>
    </p:spTree>
    <p:extLst>
      <p:ext uri="{BB962C8B-B14F-4D97-AF65-F5344CB8AC3E}">
        <p14:creationId xmlns:p14="http://schemas.microsoft.com/office/powerpoint/2010/main" val="173387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2" descr="C:\New folder (3)\EM(4).jp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0" y="-8255"/>
            <a:ext cx="10675292" cy="1513078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E6855F5-8781-4BFA-BD76-9C11BD3D779D}"/>
              </a:ext>
            </a:extLst>
          </p:cNvPr>
          <p:cNvSpPr txBox="1"/>
          <p:nvPr userDrawn="1"/>
        </p:nvSpPr>
        <p:spPr>
          <a:xfrm>
            <a:off x="8515052" y="14718627"/>
            <a:ext cx="2088231" cy="338554"/>
          </a:xfrm>
          <a:prstGeom prst="rect">
            <a:avLst/>
          </a:prstGeom>
          <a:noFill/>
          <a:ln>
            <a:noFill/>
          </a:ln>
        </p:spPr>
        <p:txBody>
          <a:bodyPr wrap="square" rtlCol="0">
            <a:spAutoFit/>
          </a:bodyPr>
          <a:lstStyle>
            <a:defPPr>
              <a:defRPr lang="en-US"/>
            </a:defPPr>
            <a:lvl1pPr algn="ctr">
              <a:defRPr b="1">
                <a:solidFill>
                  <a:srgbClr val="0000CC"/>
                </a:solidFill>
              </a:defRPr>
            </a:lvl1pPr>
          </a:lstStyle>
          <a:p>
            <a:pPr lvl="0" algn="r"/>
            <a:r>
              <a:rPr lang="en-IN" sz="1600" kern="1200" dirty="0">
                <a:solidFill>
                  <a:schemeClr val="bg1"/>
                </a:solidFill>
                <a:latin typeface="Swis721 BT" panose="020B0504020202020204"/>
                <a:ea typeface="+mn-ea"/>
                <a:cs typeface="+mn-cs"/>
              </a:rPr>
              <a:t>Page No.</a:t>
            </a:r>
            <a:r>
              <a:rPr lang="en-US" altLang="en-US" sz="1600" kern="1200" dirty="0">
                <a:solidFill>
                  <a:schemeClr val="bg1"/>
                </a:solidFill>
                <a:latin typeface="Swis721 BT" panose="020B0504020202020204"/>
                <a:ea typeface="+mn-ea"/>
                <a:cs typeface="+mn-cs"/>
              </a:rPr>
              <a:t> </a:t>
            </a:r>
            <a:fld id="{B4E0DA27-688C-453D-B5C6-6302C5188006}" type="slidenum">
              <a:rPr lang="en-US" altLang="en-US" sz="1600" kern="1200" smtClean="0">
                <a:solidFill>
                  <a:schemeClr val="bg1"/>
                </a:solidFill>
                <a:latin typeface="Swis721 BT" panose="020B0504020202020204"/>
                <a:ea typeface="+mn-ea"/>
                <a:cs typeface="+mn-cs"/>
              </a:rPr>
              <a:pPr lvl="0" algn="r"/>
              <a:t>‹#›</a:t>
            </a:fld>
            <a:r>
              <a:rPr lang="en-US" altLang="en-US" sz="1600" kern="1200" dirty="0">
                <a:solidFill>
                  <a:schemeClr val="bg1"/>
                </a:solidFill>
                <a:latin typeface="Swis721 BT" panose="020B0504020202020204"/>
                <a:ea typeface="+mn-ea"/>
                <a:cs typeface="+mn-cs"/>
              </a:rPr>
              <a:t> of 18</a:t>
            </a:r>
            <a:endParaRPr lang="en-US" sz="1600" kern="1200" dirty="0">
              <a:solidFill>
                <a:schemeClr val="bg1"/>
              </a:solidFill>
              <a:latin typeface="Swis721 BT" panose="020B0504020202020204"/>
              <a:ea typeface="+mn-ea"/>
              <a:cs typeface="+mn-cs"/>
            </a:endParaRPr>
          </a:p>
        </p:txBody>
      </p:sp>
      <p:sp>
        <p:nvSpPr>
          <p:cNvPr id="10" name="Text Box 11">
            <a:extLst>
              <a:ext uri="{FF2B5EF4-FFF2-40B4-BE49-F238E27FC236}">
                <a16:creationId xmlns:a16="http://schemas.microsoft.com/office/drawing/2014/main" id="{93AFA6C5-DD9B-4F10-9028-347800F034EB}"/>
              </a:ext>
            </a:extLst>
          </p:cNvPr>
          <p:cNvSpPr txBox="1">
            <a:spLocks noChangeArrowheads="1"/>
          </p:cNvSpPr>
          <p:nvPr userDrawn="1"/>
        </p:nvSpPr>
        <p:spPr bwMode="auto">
          <a:xfrm>
            <a:off x="5749032" y="14729116"/>
            <a:ext cx="2916000" cy="421983"/>
          </a:xfrm>
          <a:prstGeom prst="rect">
            <a:avLst/>
          </a:prstGeom>
          <a:noFill/>
          <a:ln>
            <a:noFill/>
          </a:ln>
        </p:spPr>
        <p:txBody>
          <a:bodyPr wrap="none" lIns="76177" tIns="38088" rIns="76177" bIns="38088"/>
          <a:lstStyle>
            <a:lvl1pPr eaLnBrk="0" hangingPunct="0">
              <a:defRPr sz="1200" b="1">
                <a:solidFill>
                  <a:schemeClr val="tx1"/>
                </a:solidFill>
                <a:latin typeface="Arial" charset="0"/>
              </a:defRPr>
            </a:lvl1pPr>
            <a:lvl2pPr marL="742950" indent="-285750" eaLnBrk="0" hangingPunct="0">
              <a:defRPr sz="1200" b="1">
                <a:solidFill>
                  <a:schemeClr val="tx1"/>
                </a:solidFill>
                <a:latin typeface="Arial" charset="0"/>
              </a:defRPr>
            </a:lvl2pPr>
            <a:lvl3pPr marL="1143000" indent="-228600" eaLnBrk="0" hangingPunct="0">
              <a:defRPr sz="1200" b="1">
                <a:solidFill>
                  <a:schemeClr val="tx1"/>
                </a:solidFill>
                <a:latin typeface="Arial" charset="0"/>
              </a:defRPr>
            </a:lvl3pPr>
            <a:lvl4pPr marL="1600200" indent="-228600" eaLnBrk="0" hangingPunct="0">
              <a:defRPr sz="1200" b="1">
                <a:solidFill>
                  <a:schemeClr val="tx1"/>
                </a:solidFill>
                <a:latin typeface="Arial" charset="0"/>
              </a:defRPr>
            </a:lvl4pPr>
            <a:lvl5pPr marL="2057400" indent="-228600" eaLnBrk="0" hangingPunct="0">
              <a:defRPr sz="1200" b="1">
                <a:solidFill>
                  <a:schemeClr val="tx1"/>
                </a:solidFill>
                <a:latin typeface="Arial" charset="0"/>
              </a:defRPr>
            </a:lvl5pPr>
            <a:lvl6pPr marL="2514600" indent="-228600" eaLnBrk="0" fontAlgn="base" hangingPunct="0">
              <a:spcBef>
                <a:spcPct val="0"/>
              </a:spcBef>
              <a:spcAft>
                <a:spcPct val="0"/>
              </a:spcAft>
              <a:defRPr sz="1200" b="1">
                <a:solidFill>
                  <a:schemeClr val="tx1"/>
                </a:solidFill>
                <a:latin typeface="Arial" charset="0"/>
              </a:defRPr>
            </a:lvl6pPr>
            <a:lvl7pPr marL="2971800" indent="-228600" eaLnBrk="0" fontAlgn="base" hangingPunct="0">
              <a:spcBef>
                <a:spcPct val="0"/>
              </a:spcBef>
              <a:spcAft>
                <a:spcPct val="0"/>
              </a:spcAft>
              <a:defRPr sz="1200" b="1">
                <a:solidFill>
                  <a:schemeClr val="tx1"/>
                </a:solidFill>
                <a:latin typeface="Arial" charset="0"/>
              </a:defRPr>
            </a:lvl7pPr>
            <a:lvl8pPr marL="3429000" indent="-228600" eaLnBrk="0" fontAlgn="base" hangingPunct="0">
              <a:spcBef>
                <a:spcPct val="0"/>
              </a:spcBef>
              <a:spcAft>
                <a:spcPct val="0"/>
              </a:spcAft>
              <a:defRPr sz="1200" b="1">
                <a:solidFill>
                  <a:schemeClr val="tx1"/>
                </a:solidFill>
                <a:latin typeface="Arial" charset="0"/>
              </a:defRPr>
            </a:lvl8pPr>
            <a:lvl9pPr marL="3886200" indent="-228600" eaLnBrk="0" fontAlgn="base" hangingPunct="0">
              <a:spcBef>
                <a:spcPct val="0"/>
              </a:spcBef>
              <a:spcAft>
                <a:spcPct val="0"/>
              </a:spcAft>
              <a:defRPr sz="1200" b="1">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altLang="en-US" sz="1600" b="1" kern="1200" baseline="0" dirty="0">
                <a:solidFill>
                  <a:schemeClr val="bg1"/>
                </a:solidFill>
                <a:latin typeface="Swis721 BT" panose="020B0504020202020204"/>
                <a:ea typeface="+mn-ea"/>
                <a:cs typeface="+mn-cs"/>
              </a:rPr>
              <a:t>Apr </a:t>
            </a:r>
            <a:r>
              <a:rPr lang="en-US" altLang="en-US" sz="1600" b="1" kern="1200" dirty="0">
                <a:solidFill>
                  <a:schemeClr val="bg1"/>
                </a:solidFill>
                <a:latin typeface="Swis721 BT" panose="020B0504020202020204"/>
                <a:ea typeface="+mn-ea"/>
                <a:cs typeface="+mn-cs"/>
              </a:rPr>
              <a:t>– 2023 Issue # 43</a:t>
            </a:r>
          </a:p>
        </p:txBody>
      </p:sp>
      <p:cxnSp>
        <p:nvCxnSpPr>
          <p:cNvPr id="12" name="Straight Connector 11">
            <a:extLst>
              <a:ext uri="{FF2B5EF4-FFF2-40B4-BE49-F238E27FC236}">
                <a16:creationId xmlns:a16="http://schemas.microsoft.com/office/drawing/2014/main" id="{AC053D87-449F-448E-9BA9-20BDE6AC2A66}"/>
              </a:ext>
            </a:extLst>
          </p:cNvPr>
          <p:cNvCxnSpPr/>
          <p:nvPr userDrawn="1"/>
        </p:nvCxnSpPr>
        <p:spPr>
          <a:xfrm>
            <a:off x="8659068" y="14718628"/>
            <a:ext cx="0" cy="288000"/>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29308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1475110" rtl="0" eaLnBrk="1" latinLnBrk="0" hangingPunct="1">
        <a:spcBef>
          <a:spcPct val="0"/>
        </a:spcBef>
        <a:buNone/>
        <a:defRPr sz="7100" kern="1200">
          <a:solidFill>
            <a:schemeClr val="tx1"/>
          </a:solidFill>
          <a:latin typeface="+mj-lt"/>
          <a:ea typeface="+mj-ea"/>
          <a:cs typeface="+mj-cs"/>
        </a:defRPr>
      </a:lvl1pPr>
    </p:titleStyle>
    <p:bodyStyle>
      <a:lvl1pPr marL="553166" indent="-553166" algn="l" defTabSz="1475110" rtl="0" eaLnBrk="1" latinLnBrk="0" hangingPunct="1">
        <a:spcBef>
          <a:spcPct val="20000"/>
        </a:spcBef>
        <a:buFont typeface="Arial" pitchFamily="34" charset="0"/>
        <a:buChar char="•"/>
        <a:defRPr sz="5200" kern="1200">
          <a:solidFill>
            <a:schemeClr val="tx1"/>
          </a:solidFill>
          <a:latin typeface="+mn-lt"/>
          <a:ea typeface="+mn-ea"/>
          <a:cs typeface="+mn-cs"/>
        </a:defRPr>
      </a:lvl1pPr>
      <a:lvl2pPr marL="1198527" indent="-460972" algn="l" defTabSz="1475110" rtl="0" eaLnBrk="1" latinLnBrk="0" hangingPunct="1">
        <a:spcBef>
          <a:spcPct val="20000"/>
        </a:spcBef>
        <a:buFont typeface="Arial" pitchFamily="34" charset="0"/>
        <a:buChar char="–"/>
        <a:defRPr sz="4500" kern="1200">
          <a:solidFill>
            <a:schemeClr val="tx1"/>
          </a:solidFill>
          <a:latin typeface="+mn-lt"/>
          <a:ea typeface="+mn-ea"/>
          <a:cs typeface="+mn-cs"/>
        </a:defRPr>
      </a:lvl2pPr>
      <a:lvl3pPr marL="1843888" indent="-368778" algn="l" defTabSz="1475110" rtl="0" eaLnBrk="1" latinLnBrk="0" hangingPunct="1">
        <a:spcBef>
          <a:spcPct val="20000"/>
        </a:spcBef>
        <a:buFont typeface="Arial" pitchFamily="34" charset="0"/>
        <a:buChar char="•"/>
        <a:defRPr sz="3900" kern="1200">
          <a:solidFill>
            <a:schemeClr val="tx1"/>
          </a:solidFill>
          <a:latin typeface="+mn-lt"/>
          <a:ea typeface="+mn-ea"/>
          <a:cs typeface="+mn-cs"/>
        </a:defRPr>
      </a:lvl3pPr>
      <a:lvl4pPr marL="2581443" indent="-368778" algn="l" defTabSz="1475110" rtl="0" eaLnBrk="1" latinLnBrk="0" hangingPunct="1">
        <a:spcBef>
          <a:spcPct val="20000"/>
        </a:spcBef>
        <a:buFont typeface="Arial" pitchFamily="34" charset="0"/>
        <a:buChar char="–"/>
        <a:defRPr sz="3200" kern="1200">
          <a:solidFill>
            <a:schemeClr val="tx1"/>
          </a:solidFill>
          <a:latin typeface="+mn-lt"/>
          <a:ea typeface="+mn-ea"/>
          <a:cs typeface="+mn-cs"/>
        </a:defRPr>
      </a:lvl4pPr>
      <a:lvl5pPr marL="3318998" indent="-368778" algn="l" defTabSz="1475110" rtl="0" eaLnBrk="1" latinLnBrk="0" hangingPunct="1">
        <a:spcBef>
          <a:spcPct val="20000"/>
        </a:spcBef>
        <a:buFont typeface="Arial" pitchFamily="34" charset="0"/>
        <a:buChar char="»"/>
        <a:defRPr sz="3200" kern="1200">
          <a:solidFill>
            <a:schemeClr val="tx1"/>
          </a:solidFill>
          <a:latin typeface="+mn-lt"/>
          <a:ea typeface="+mn-ea"/>
          <a:cs typeface="+mn-cs"/>
        </a:defRPr>
      </a:lvl5pPr>
      <a:lvl6pPr marL="4056553" indent="-368778" algn="l" defTabSz="1475110" rtl="0" eaLnBrk="1" latinLnBrk="0" hangingPunct="1">
        <a:spcBef>
          <a:spcPct val="20000"/>
        </a:spcBef>
        <a:buFont typeface="Arial" pitchFamily="34" charset="0"/>
        <a:buChar char="•"/>
        <a:defRPr sz="3200" kern="1200">
          <a:solidFill>
            <a:schemeClr val="tx1"/>
          </a:solidFill>
          <a:latin typeface="+mn-lt"/>
          <a:ea typeface="+mn-ea"/>
          <a:cs typeface="+mn-cs"/>
        </a:defRPr>
      </a:lvl6pPr>
      <a:lvl7pPr marL="4794108" indent="-368778" algn="l" defTabSz="1475110" rtl="0" eaLnBrk="1" latinLnBrk="0" hangingPunct="1">
        <a:spcBef>
          <a:spcPct val="20000"/>
        </a:spcBef>
        <a:buFont typeface="Arial" pitchFamily="34" charset="0"/>
        <a:buChar char="•"/>
        <a:defRPr sz="3200" kern="1200">
          <a:solidFill>
            <a:schemeClr val="tx1"/>
          </a:solidFill>
          <a:latin typeface="+mn-lt"/>
          <a:ea typeface="+mn-ea"/>
          <a:cs typeface="+mn-cs"/>
        </a:defRPr>
      </a:lvl7pPr>
      <a:lvl8pPr marL="5531663" indent="-368778" algn="l" defTabSz="1475110" rtl="0" eaLnBrk="1" latinLnBrk="0" hangingPunct="1">
        <a:spcBef>
          <a:spcPct val="20000"/>
        </a:spcBef>
        <a:buFont typeface="Arial" pitchFamily="34" charset="0"/>
        <a:buChar char="•"/>
        <a:defRPr sz="3200" kern="1200">
          <a:solidFill>
            <a:schemeClr val="tx1"/>
          </a:solidFill>
          <a:latin typeface="+mn-lt"/>
          <a:ea typeface="+mn-ea"/>
          <a:cs typeface="+mn-cs"/>
        </a:defRPr>
      </a:lvl8pPr>
      <a:lvl9pPr marL="6269218" indent="-368778" algn="l" defTabSz="1475110" rtl="0" eaLnBrk="1" latinLnBrk="0" hangingPunct="1">
        <a:spcBef>
          <a:spcPct val="20000"/>
        </a:spcBef>
        <a:buFont typeface="Arial" pitchFamily="34" charset="0"/>
        <a:buChar char="•"/>
        <a:defRPr sz="3200" kern="1200">
          <a:solidFill>
            <a:schemeClr val="tx1"/>
          </a:solidFill>
          <a:latin typeface="+mn-lt"/>
          <a:ea typeface="+mn-ea"/>
          <a:cs typeface="+mn-cs"/>
        </a:defRPr>
      </a:lvl9pPr>
    </p:bodyStyle>
    <p:otherStyle>
      <a:defPPr>
        <a:defRPr lang="en-US"/>
      </a:defPPr>
      <a:lvl1pPr marL="0" algn="l" defTabSz="1475110" rtl="0" eaLnBrk="1" latinLnBrk="0" hangingPunct="1">
        <a:defRPr sz="2900" kern="1200">
          <a:solidFill>
            <a:schemeClr val="tx1"/>
          </a:solidFill>
          <a:latin typeface="+mn-lt"/>
          <a:ea typeface="+mn-ea"/>
          <a:cs typeface="+mn-cs"/>
        </a:defRPr>
      </a:lvl1pPr>
      <a:lvl2pPr marL="737555" algn="l" defTabSz="1475110" rtl="0" eaLnBrk="1" latinLnBrk="0" hangingPunct="1">
        <a:defRPr sz="2900" kern="1200">
          <a:solidFill>
            <a:schemeClr val="tx1"/>
          </a:solidFill>
          <a:latin typeface="+mn-lt"/>
          <a:ea typeface="+mn-ea"/>
          <a:cs typeface="+mn-cs"/>
        </a:defRPr>
      </a:lvl2pPr>
      <a:lvl3pPr marL="1475110" algn="l" defTabSz="1475110" rtl="0" eaLnBrk="1" latinLnBrk="0" hangingPunct="1">
        <a:defRPr sz="2900" kern="1200">
          <a:solidFill>
            <a:schemeClr val="tx1"/>
          </a:solidFill>
          <a:latin typeface="+mn-lt"/>
          <a:ea typeface="+mn-ea"/>
          <a:cs typeface="+mn-cs"/>
        </a:defRPr>
      </a:lvl3pPr>
      <a:lvl4pPr marL="2212665" algn="l" defTabSz="1475110" rtl="0" eaLnBrk="1" latinLnBrk="0" hangingPunct="1">
        <a:defRPr sz="2900" kern="1200">
          <a:solidFill>
            <a:schemeClr val="tx1"/>
          </a:solidFill>
          <a:latin typeface="+mn-lt"/>
          <a:ea typeface="+mn-ea"/>
          <a:cs typeface="+mn-cs"/>
        </a:defRPr>
      </a:lvl4pPr>
      <a:lvl5pPr marL="2950220" algn="l" defTabSz="1475110" rtl="0" eaLnBrk="1" latinLnBrk="0" hangingPunct="1">
        <a:defRPr sz="2900" kern="1200">
          <a:solidFill>
            <a:schemeClr val="tx1"/>
          </a:solidFill>
          <a:latin typeface="+mn-lt"/>
          <a:ea typeface="+mn-ea"/>
          <a:cs typeface="+mn-cs"/>
        </a:defRPr>
      </a:lvl5pPr>
      <a:lvl6pPr marL="3687775" algn="l" defTabSz="1475110" rtl="0" eaLnBrk="1" latinLnBrk="0" hangingPunct="1">
        <a:defRPr sz="2900" kern="1200">
          <a:solidFill>
            <a:schemeClr val="tx1"/>
          </a:solidFill>
          <a:latin typeface="+mn-lt"/>
          <a:ea typeface="+mn-ea"/>
          <a:cs typeface="+mn-cs"/>
        </a:defRPr>
      </a:lvl6pPr>
      <a:lvl7pPr marL="4425330" algn="l" defTabSz="1475110" rtl="0" eaLnBrk="1" latinLnBrk="0" hangingPunct="1">
        <a:defRPr sz="2900" kern="1200">
          <a:solidFill>
            <a:schemeClr val="tx1"/>
          </a:solidFill>
          <a:latin typeface="+mn-lt"/>
          <a:ea typeface="+mn-ea"/>
          <a:cs typeface="+mn-cs"/>
        </a:defRPr>
      </a:lvl7pPr>
      <a:lvl8pPr marL="5162885" algn="l" defTabSz="1475110" rtl="0" eaLnBrk="1" latinLnBrk="0" hangingPunct="1">
        <a:defRPr sz="2900" kern="1200">
          <a:solidFill>
            <a:schemeClr val="tx1"/>
          </a:solidFill>
          <a:latin typeface="+mn-lt"/>
          <a:ea typeface="+mn-ea"/>
          <a:cs typeface="+mn-cs"/>
        </a:defRPr>
      </a:lvl8pPr>
      <a:lvl9pPr marL="5900440" algn="l" defTabSz="1475110" rtl="0" eaLnBrk="1" latinLnBrk="0" hangingPunct="1">
        <a:defRPr sz="2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jpg"/><Relationship Id="rId4" Type="http://schemas.openxmlformats.org/officeDocument/2006/relationships/image" Target="../media/image28.jpg"/></Relationships>
</file>

<file path=ppt/slides/_rels/slide12.xml.rels><?xml version="1.0" encoding="UTF-8" standalone="yes"?>
<Relationships xmlns="http://schemas.openxmlformats.org/package/2006/relationships"><Relationship Id="rId3" Type="http://schemas.microsoft.com/office/2007/relationships/hdphoto" Target="../media/hdphoto6.wdp"/><Relationship Id="rId7" Type="http://schemas.openxmlformats.org/officeDocument/2006/relationships/image" Target="../media/image11.png"/><Relationship Id="rId2" Type="http://schemas.openxmlformats.org/officeDocument/2006/relationships/image" Target="../media/image31.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5.png"/><Relationship Id="rId4" Type="http://schemas.openxmlformats.org/officeDocument/2006/relationships/image" Target="../media/image32.jpg"/></Relationships>
</file>

<file path=ppt/slides/_rels/slide1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36.jpg"/><Relationship Id="rId4" Type="http://schemas.openxmlformats.org/officeDocument/2006/relationships/image" Target="../media/image35.jpg"/></Relationships>
</file>

<file path=ppt/slides/_rels/slide1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1.png"/><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40.png"/><Relationship Id="rId4" Type="http://schemas.microsoft.com/office/2007/relationships/hdphoto" Target="../media/hdphoto7.wdp"/></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jiomart.com/search/burlyfield" TargetMode="External"/><Relationship Id="rId1" Type="http://schemas.openxmlformats.org/officeDocument/2006/relationships/slideLayout" Target="../slideLayouts/slideLayout2.xml"/><Relationship Id="rId6" Type="http://schemas.openxmlformats.org/officeDocument/2006/relationships/image" Target="../media/image43.jpg"/><Relationship Id="rId5" Type="http://schemas.openxmlformats.org/officeDocument/2006/relationships/image" Target="../media/image42.jpg"/><Relationship Id="rId4" Type="http://schemas.openxmlformats.org/officeDocument/2006/relationships/image" Target="../media/image41.jp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1.png"/><Relationship Id="rId1" Type="http://schemas.openxmlformats.org/officeDocument/2006/relationships/slideLayout" Target="../slideLayouts/slideLayout2.xml"/><Relationship Id="rId5" Type="http://schemas.microsoft.com/office/2007/relationships/hdphoto" Target="../media/hdphoto9.wdp"/><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g"/><Relationship Id="rId4" Type="http://schemas.openxmlformats.org/officeDocument/2006/relationships/image" Target="../media/image47.jp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8.png"/><Relationship Id="rId5" Type="http://schemas.microsoft.com/office/2007/relationships/hdphoto" Target="../media/hdphoto2.wdp"/><Relationship Id="rId4" Type="http://schemas.openxmlformats.org/officeDocument/2006/relationships/image" Target="../media/image7.png"/><Relationship Id="rId9"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1.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youtu.be/TNFVgyrPeo0" TargetMode="Externa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image" Target="../media/image11.png"/><Relationship Id="rId2" Type="http://schemas.openxmlformats.org/officeDocument/2006/relationships/image" Target="../media/image19.jpg"/><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8" y="-575642"/>
            <a:ext cx="10692384" cy="15121128"/>
          </a:xfrm>
          <a:prstGeom prst="rect">
            <a:avLst/>
          </a:prstGeom>
        </p:spPr>
      </p:pic>
      <p:sp>
        <p:nvSpPr>
          <p:cNvPr id="4" name="TextBox 3"/>
          <p:cNvSpPr txBox="1"/>
          <p:nvPr/>
        </p:nvSpPr>
        <p:spPr>
          <a:xfrm>
            <a:off x="738188" y="2592710"/>
            <a:ext cx="4206601" cy="461665"/>
          </a:xfrm>
          <a:prstGeom prst="rect">
            <a:avLst/>
          </a:prstGeom>
          <a:noFill/>
        </p:spPr>
        <p:txBody>
          <a:bodyPr wrap="square" rtlCol="0">
            <a:spAutoFit/>
          </a:bodyPr>
          <a:lstStyle/>
          <a:p>
            <a:r>
              <a:rPr lang="en-IN" sz="2400" b="1" dirty="0">
                <a:solidFill>
                  <a:schemeClr val="tx1">
                    <a:lumMod val="65000"/>
                    <a:lumOff val="35000"/>
                  </a:schemeClr>
                </a:solidFill>
                <a:latin typeface="Swis721 BT" pitchFamily="34" charset="0"/>
              </a:rPr>
              <a:t>April 2023 Issue # 43</a:t>
            </a: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40493" t="88041" r="50752" b="5292"/>
          <a:stretch/>
        </p:blipFill>
        <p:spPr>
          <a:xfrm>
            <a:off x="72516" y="11764128"/>
            <a:ext cx="4338080" cy="1917814"/>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0289" t="8418" r="6227" b="7408"/>
          <a:stretch/>
        </p:blipFill>
        <p:spPr>
          <a:xfrm>
            <a:off x="161006" y="11665718"/>
            <a:ext cx="4317816" cy="2204361"/>
          </a:xfrm>
          <a:prstGeom prst="rect">
            <a:avLst/>
          </a:prstGeom>
        </p:spPr>
      </p:pic>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40493" t="88041" r="50752" b="5292"/>
          <a:stretch/>
        </p:blipFill>
        <p:spPr>
          <a:xfrm>
            <a:off x="1563843" y="10369574"/>
            <a:ext cx="1334585" cy="1166976"/>
          </a:xfrm>
          <a:prstGeom prst="rect">
            <a:avLst/>
          </a:prstGeom>
        </p:spPr>
      </p:pic>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40493" t="88041" r="50752" b="5292"/>
          <a:stretch/>
        </p:blipFill>
        <p:spPr>
          <a:xfrm>
            <a:off x="1956732" y="10153550"/>
            <a:ext cx="725672" cy="213673"/>
          </a:xfrm>
          <a:prstGeom prst="rect">
            <a:avLst/>
          </a:prstGeom>
        </p:spPr>
      </p:pic>
      <p:pic>
        <p:nvPicPr>
          <p:cNvPr id="2" name="Picture 1"/>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99789">
                        <a14:foregroundMark x1="2158" y1="61466" x2="0" y2="97723"/>
                        <a14:foregroundMark x1="4842" y1="97057" x2="99789" y2="97057"/>
                        <a14:foregroundMark x1="17684" y1="63465" x2="98737" y2="64131"/>
                        <a14:foregroundMark x1="98211" y1="64797" x2="98737" y2="95725"/>
                        <a14:foregroundMark x1="20368" y1="78901" x2="83684" y2="76902"/>
                      </a14:backgroundRemoval>
                    </a14:imgEffect>
                    <a14:imgEffect>
                      <a14:colorTemperature colorTemp="6135"/>
                    </a14:imgEffect>
                    <a14:imgEffect>
                      <a14:saturation sat="398000"/>
                    </a14:imgEffect>
                  </a14:imgLayer>
                </a14:imgProps>
              </a:ext>
              <a:ext uri="{28A0092B-C50C-407E-A947-70E740481C1C}">
                <a14:useLocalDpi xmlns:a14="http://schemas.microsoft.com/office/drawing/2010/main" val="0"/>
              </a:ext>
            </a:extLst>
          </a:blip>
          <a:stretch>
            <a:fillRect/>
          </a:stretch>
        </p:blipFill>
        <p:spPr>
          <a:xfrm>
            <a:off x="1458268" y="10309938"/>
            <a:ext cx="1592318" cy="1355780"/>
          </a:xfrm>
          <a:prstGeom prst="rect">
            <a:avLst/>
          </a:prstGeom>
        </p:spPr>
      </p:pic>
    </p:spTree>
    <p:extLst>
      <p:ext uri="{BB962C8B-B14F-4D97-AF65-F5344CB8AC3E}">
        <p14:creationId xmlns:p14="http://schemas.microsoft.com/office/powerpoint/2010/main" val="918550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QMS, EMS &amp; OHSMS Lead Auditor Training, Type Of Industry Business: Iso  Certification, Rs 10000/course | ID: 26402295955">
            <a:extLst>
              <a:ext uri="{FF2B5EF4-FFF2-40B4-BE49-F238E27FC236}">
                <a16:creationId xmlns:a16="http://schemas.microsoft.com/office/drawing/2014/main" id="{DBB8FA66-09DA-8918-3B48-041ACEB2121F}"/>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32200" b="61500" l="3000" r="98600">
                        <a14:foregroundMark x1="4200" y1="36700" x2="4200" y2="36700"/>
                        <a14:foregroundMark x1="49600" y1="44500" x2="49600" y2="44500"/>
                        <a14:foregroundMark x1="50400" y1="46000" x2="50400" y2="46000"/>
                        <a14:foregroundMark x1="50400" y1="46000" x2="50400" y2="46000"/>
                        <a14:foregroundMark x1="50400" y1="46000" x2="70300" y2="55400"/>
                        <a14:foregroundMark x1="70300" y1="55400" x2="93700" y2="48800"/>
                        <a14:foregroundMark x1="93700" y1="48800" x2="78500" y2="40600"/>
                        <a14:foregroundMark x1="78500" y1="40600" x2="43400" y2="38500"/>
                        <a14:foregroundMark x1="43400" y1="38500" x2="40100" y2="45300"/>
                        <a14:foregroundMark x1="40100" y1="45300" x2="42800" y2="52600"/>
                        <a14:foregroundMark x1="42800" y1="52600" x2="47900" y2="56700"/>
                        <a14:foregroundMark x1="47900" y1="56700" x2="62300" y2="58200"/>
                        <a14:foregroundMark x1="62300" y1="58200" x2="85900" y2="56100"/>
                        <a14:foregroundMark x1="85900" y1="56100" x2="91700" y2="49700"/>
                        <a14:foregroundMark x1="91700" y1="49700" x2="91600" y2="41000"/>
                        <a14:foregroundMark x1="91600" y1="41000" x2="87500" y2="36500"/>
                        <a14:foregroundMark x1="87500" y1="36500" x2="78300" y2="35600"/>
                        <a14:foregroundMark x1="53800" y1="34300" x2="46200" y2="41100"/>
                        <a14:foregroundMark x1="84800" y1="59300" x2="94500" y2="56200"/>
                        <a14:foregroundMark x1="94500" y1="56200" x2="96800" y2="53200"/>
                        <a14:foregroundMark x1="96800" y1="53200" x2="93000" y2="45100"/>
                        <a14:foregroundMark x1="36300" y1="43000" x2="39700" y2="48100"/>
                        <a14:foregroundMark x1="39700" y1="48100" x2="68500" y2="52000"/>
                        <a14:foregroundMark x1="68500" y1="52000" x2="64800" y2="45800"/>
                        <a14:foregroundMark x1="36000" y1="44300" x2="30800" y2="53900"/>
                        <a14:foregroundMark x1="30800" y1="53900" x2="20900" y2="59600"/>
                        <a14:foregroundMark x1="20900" y1="59600" x2="14600" y2="61100"/>
                        <a14:foregroundMark x1="14600" y1="61100" x2="11800" y2="60800"/>
                        <a14:foregroundMark x1="3900" y1="32200" x2="45200" y2="33300"/>
                        <a14:foregroundMark x1="45200" y1="33300" x2="62500" y2="32100"/>
                        <a14:foregroundMark x1="62500" y1="32100" x2="80900" y2="33100"/>
                        <a14:foregroundMark x1="80900" y1="33100" x2="88900" y2="32200"/>
                        <a14:foregroundMark x1="88900" y1="32200" x2="97500" y2="33900"/>
                        <a14:foregroundMark x1="3000" y1="33100" x2="3900" y2="61400"/>
                        <a14:foregroundMark x1="3900" y1="61400" x2="69500" y2="59800"/>
                        <a14:foregroundMark x1="69500" y1="59800" x2="98600" y2="61500"/>
                        <a14:foregroundMark x1="12600" y1="48500" x2="17700" y2="37700"/>
                        <a14:foregroundMark x1="17700" y1="37700" x2="17700" y2="37700"/>
                        <a14:foregroundMark x1="15400" y1="36900" x2="7400" y2="51100"/>
                        <a14:foregroundMark x1="7400" y1="51100" x2="8900" y2="55300"/>
                        <a14:foregroundMark x1="8900" y1="55300" x2="17400" y2="57400"/>
                        <a14:foregroundMark x1="17400" y1="57400" x2="21600" y2="56300"/>
                        <a14:foregroundMark x1="21600" y1="56300" x2="24300" y2="52600"/>
                        <a14:foregroundMark x1="24300" y1="52600" x2="25200" y2="47600"/>
                        <a14:foregroundMark x1="25200" y1="47600" x2="21400" y2="39800"/>
                        <a14:foregroundMark x1="10100" y1="39400" x2="5800" y2="50400"/>
                        <a14:foregroundMark x1="12900" y1="51100" x2="22500" y2="50700"/>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t="30185" b="37730"/>
          <a:stretch/>
        </p:blipFill>
        <p:spPr bwMode="auto">
          <a:xfrm>
            <a:off x="983883" y="4357783"/>
            <a:ext cx="8704005" cy="332344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a:off x="-30480" y="1872631"/>
            <a:ext cx="10692406" cy="1152127"/>
            <a:chOff x="-9198916" y="4464918"/>
            <a:chExt cx="10692406" cy="1327211"/>
          </a:xfrm>
        </p:grpSpPr>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98916" y="4464918"/>
              <a:ext cx="10692406" cy="1327211"/>
            </a:xfrm>
            <a:prstGeom prst="rect">
              <a:avLst/>
            </a:prstGeom>
          </p:spPr>
        </p:pic>
        <p:sp>
          <p:nvSpPr>
            <p:cNvPr id="14" name="TextBox 13"/>
            <p:cNvSpPr txBox="1"/>
            <p:nvPr/>
          </p:nvSpPr>
          <p:spPr>
            <a:xfrm>
              <a:off x="-6939708" y="4867349"/>
              <a:ext cx="6214316" cy="531822"/>
            </a:xfrm>
            <a:prstGeom prst="rect">
              <a:avLst/>
            </a:prstGeom>
            <a:noFill/>
          </p:spPr>
          <p:txBody>
            <a:bodyPr wrap="square" rtlCol="0">
              <a:spAutoFit/>
            </a:bodyPr>
            <a:lstStyle/>
            <a:p>
              <a:pPr algn="ctr"/>
              <a:r>
                <a:rPr lang="en-IN" sz="2400" b="1" dirty="0">
                  <a:solidFill>
                    <a:schemeClr val="bg1"/>
                  </a:solidFill>
                  <a:latin typeface="Swis721 BT" panose="020B0504020202020204" pitchFamily="34" charset="0"/>
                </a:rPr>
                <a:t> SPECIAL PROJECT, EVENT &amp; AUDITS</a:t>
              </a:r>
            </a:p>
          </p:txBody>
        </p:sp>
      </p:grpSp>
      <p:sp>
        <p:nvSpPr>
          <p:cNvPr id="7" name="Rectangle 6"/>
          <p:cNvSpPr/>
          <p:nvPr/>
        </p:nvSpPr>
        <p:spPr>
          <a:xfrm>
            <a:off x="-60960" y="2736726"/>
            <a:ext cx="10520228" cy="553357"/>
          </a:xfrm>
          <a:prstGeom prst="rect">
            <a:avLst/>
          </a:prstGeom>
          <a:noFill/>
        </p:spPr>
        <p:txBody>
          <a:bodyPr wrap="square">
            <a:spAutoFit/>
          </a:bodyPr>
          <a:lstStyle/>
          <a:p>
            <a:pPr algn="ctr">
              <a:lnSpc>
                <a:spcPct val="107000"/>
              </a:lnSpc>
              <a:spcAft>
                <a:spcPts val="800"/>
              </a:spcAft>
            </a:pPr>
            <a:r>
              <a:rPr lang="en-IN" sz="2800" b="1" dirty="0">
                <a:latin typeface="Swis721 BT" pitchFamily="34" charset="0"/>
              </a:rPr>
              <a:t>EMS &amp; OHSAS SURVELLENCE AUDIT PLANT IV &amp; PLANT V</a:t>
            </a:r>
          </a:p>
        </p:txBody>
      </p:sp>
      <p:pic>
        <p:nvPicPr>
          <p:cNvPr id="4" name="Picture 3" descr="A group of people standing outside a building&#10;&#10;Description automatically generated with medium confidence">
            <a:extLst>
              <a:ext uri="{FF2B5EF4-FFF2-40B4-BE49-F238E27FC236}">
                <a16:creationId xmlns:a16="http://schemas.microsoft.com/office/drawing/2014/main" id="{B4ED8617-0DB1-33BC-2B4B-743EDB9D29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725" y="8641382"/>
            <a:ext cx="7963487" cy="2957933"/>
          </a:xfrm>
          <a:prstGeom prst="rect">
            <a:avLst/>
          </a:prstGeom>
          <a:ln w="9525">
            <a:solidFill>
              <a:schemeClr val="tx1"/>
            </a:solidFill>
          </a:ln>
        </p:spPr>
      </p:pic>
      <p:pic>
        <p:nvPicPr>
          <p:cNvPr id="6" name="Picture 5" descr="A group of people standing outside a building&#10;&#10;Description automatically generated with medium confidence">
            <a:extLst>
              <a:ext uri="{FF2B5EF4-FFF2-40B4-BE49-F238E27FC236}">
                <a16:creationId xmlns:a16="http://schemas.microsoft.com/office/drawing/2014/main" id="{98A7ADDE-01E7-2CD7-1CD2-C38856CEBF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30476" y="11087018"/>
            <a:ext cx="7272808" cy="3242996"/>
          </a:xfrm>
          <a:prstGeom prst="rect">
            <a:avLst/>
          </a:prstGeom>
          <a:ln w="9525">
            <a:solidFill>
              <a:schemeClr val="tx1"/>
            </a:solidFill>
          </a:ln>
        </p:spPr>
      </p:pic>
      <p:sp>
        <p:nvSpPr>
          <p:cNvPr id="8" name="Rectangle 7"/>
          <p:cNvSpPr/>
          <p:nvPr/>
        </p:nvSpPr>
        <p:spPr>
          <a:xfrm>
            <a:off x="0" y="3095928"/>
            <a:ext cx="10633764" cy="9694962"/>
          </a:xfrm>
          <a:prstGeom prst="rect">
            <a:avLst/>
          </a:prstGeom>
        </p:spPr>
        <p:txBody>
          <a:bodyPr wrap="square">
            <a:spAutoFit/>
          </a:bodyPr>
          <a:lstStyle/>
          <a:p>
            <a:pPr algn="just"/>
            <a:r>
              <a:rPr lang="en-GB" sz="2400" b="0" i="0" dirty="0">
                <a:solidFill>
                  <a:srgbClr val="353740"/>
                </a:solidFill>
                <a:effectLst/>
                <a:latin typeface="Swis721 BT" panose="020B0504020202020204"/>
              </a:rPr>
              <a:t>This is a great achievement for our organization, and it is a result of hard work and dedication of our team. ISO 14001:2015 and ISO 45001:2018 certification is a globally recognized standard for environmental management and occupational health and safety management systems. It helps organizations to identify, control and reduce the environmental impact of their activities, products and services. It also helps organizations to identify, control and reduce the risks associated with occupational health and safety. This certification will help us to demonstrate our commitment to environmental protection and occupational health and safety.</a:t>
            </a:r>
          </a:p>
          <a:p>
            <a:pPr algn="just"/>
            <a:r>
              <a:rPr lang="en-GB" sz="2400" b="0" i="0" dirty="0">
                <a:solidFill>
                  <a:srgbClr val="353740"/>
                </a:solidFill>
                <a:effectLst/>
                <a:latin typeface="Swis721 BT" panose="020B0504020202020204"/>
              </a:rPr>
              <a:t> We are proud to have achieved this certification for our plant 4B &amp; plant 5.  We are committed to maintaining the highest standards of environmental management and occupational health and safety. We would like to thank </a:t>
            </a:r>
            <a:r>
              <a:rPr lang="en-GB" sz="2400" dirty="0">
                <a:solidFill>
                  <a:srgbClr val="353740"/>
                </a:solidFill>
                <a:latin typeface="Swis721 BT" panose="020B0504020202020204"/>
              </a:rPr>
              <a:t>Plant 4B and plant 5 </a:t>
            </a:r>
            <a:r>
              <a:rPr lang="en-GB" sz="2400" b="0" i="0" dirty="0">
                <a:solidFill>
                  <a:srgbClr val="353740"/>
                </a:solidFill>
                <a:effectLst/>
                <a:latin typeface="Swis721 BT" panose="020B0504020202020204"/>
              </a:rPr>
              <a:t>team for their hard work and dedication in achieving this certification. We would also like to thank Mr Sunil Wankhede from BSI for his guidance and support throughout the audit process at both plant.</a:t>
            </a:r>
            <a:endParaRPr lang="en-GB" sz="2400" b="0" i="0" dirty="0">
              <a:solidFill>
                <a:srgbClr val="222222"/>
              </a:solidFill>
              <a:effectLst/>
              <a:latin typeface="Swis721 BT" panose="020B0504020202020204"/>
            </a:endParaRPr>
          </a:p>
          <a:p>
            <a:pPr algn="just"/>
            <a:r>
              <a:rPr lang="en-GB" sz="2400" b="0" i="0" dirty="0">
                <a:solidFill>
                  <a:srgbClr val="222222"/>
                </a:solidFill>
                <a:effectLst/>
                <a:latin typeface="Swis721 BT" panose="020B0504020202020204"/>
              </a:rPr>
              <a:t/>
            </a:r>
            <a:br>
              <a:rPr lang="en-GB" sz="2400" b="0" i="0" dirty="0">
                <a:solidFill>
                  <a:srgbClr val="222222"/>
                </a:solidFill>
                <a:effectLst/>
                <a:latin typeface="Swis721 BT" panose="020B0504020202020204"/>
              </a:rPr>
            </a:br>
            <a:endParaRPr lang="en-GB" sz="2400" b="0" i="0" dirty="0">
              <a:solidFill>
                <a:srgbClr val="222222"/>
              </a:solidFill>
              <a:effectLst/>
              <a:latin typeface="Swis721 BT" panose="020B0504020202020204"/>
            </a:endParaRPr>
          </a:p>
          <a:p>
            <a:pPr algn="just"/>
            <a:r>
              <a:rPr lang="en-GB" sz="2400" b="0" i="0" dirty="0">
                <a:solidFill>
                  <a:srgbClr val="222222"/>
                </a:solidFill>
                <a:effectLst/>
                <a:latin typeface="Swis721 BT" panose="020B0504020202020204"/>
              </a:rPr>
              <a:t/>
            </a:r>
            <a:br>
              <a:rPr lang="en-GB" sz="2400" b="0" i="0" dirty="0">
                <a:solidFill>
                  <a:srgbClr val="222222"/>
                </a:solidFill>
                <a:effectLst/>
                <a:latin typeface="Swis721 BT" panose="020B0504020202020204"/>
              </a:rPr>
            </a:br>
            <a:endParaRPr lang="en-GB" sz="2400" b="0" i="0" dirty="0">
              <a:solidFill>
                <a:srgbClr val="222222"/>
              </a:solidFill>
              <a:effectLst/>
              <a:latin typeface="Swis721 BT" panose="020B0504020202020204"/>
            </a:endParaRPr>
          </a:p>
          <a:p>
            <a:pPr algn="just"/>
            <a:r>
              <a:rPr lang="en-GB" sz="2400" b="0" i="0" dirty="0">
                <a:solidFill>
                  <a:srgbClr val="222222"/>
                </a:solidFill>
                <a:effectLst/>
                <a:latin typeface="Swis721 BT" panose="020B0504020202020204"/>
              </a:rPr>
              <a:t/>
            </a:r>
            <a:br>
              <a:rPr lang="en-GB" sz="2400" b="0" i="0" dirty="0">
                <a:solidFill>
                  <a:srgbClr val="222222"/>
                </a:solidFill>
                <a:effectLst/>
                <a:latin typeface="Swis721 BT" panose="020B0504020202020204"/>
              </a:rPr>
            </a:br>
            <a:endParaRPr lang="en-GB" sz="2400" b="0" i="0" dirty="0">
              <a:solidFill>
                <a:srgbClr val="222222"/>
              </a:solidFill>
              <a:effectLst/>
              <a:latin typeface="Swis721 BT" panose="020B0504020202020204"/>
            </a:endParaRPr>
          </a:p>
          <a:p>
            <a:pPr algn="just"/>
            <a:r>
              <a:rPr lang="en-GB" sz="2400" b="0" i="0" dirty="0">
                <a:solidFill>
                  <a:srgbClr val="222222"/>
                </a:solidFill>
                <a:effectLst/>
                <a:latin typeface="Swis721 BT" panose="020B0504020202020204"/>
              </a:rPr>
              <a:t/>
            </a:r>
            <a:br>
              <a:rPr lang="en-GB" sz="2400" b="0" i="0" dirty="0">
                <a:solidFill>
                  <a:srgbClr val="222222"/>
                </a:solidFill>
                <a:effectLst/>
                <a:latin typeface="Swis721 BT" panose="020B0504020202020204"/>
              </a:rPr>
            </a:br>
            <a:endParaRPr lang="en-GB" sz="2400" b="0" i="0" dirty="0">
              <a:solidFill>
                <a:srgbClr val="222222"/>
              </a:solidFill>
              <a:effectLst/>
              <a:latin typeface="Swis721 BT" panose="020B0504020202020204"/>
            </a:endParaRPr>
          </a:p>
          <a:p>
            <a:pPr algn="just"/>
            <a:r>
              <a:rPr lang="en-GB" sz="2400" b="0" i="0" dirty="0">
                <a:solidFill>
                  <a:srgbClr val="222222"/>
                </a:solidFill>
                <a:effectLst/>
                <a:latin typeface="Swis721 BT" panose="020B0504020202020204"/>
              </a:rPr>
              <a:t/>
            </a:r>
            <a:br>
              <a:rPr lang="en-GB" sz="2400" b="0" i="0" dirty="0">
                <a:solidFill>
                  <a:srgbClr val="222222"/>
                </a:solidFill>
                <a:effectLst/>
                <a:latin typeface="Swis721 BT" panose="020B0504020202020204"/>
              </a:rPr>
            </a:br>
            <a:endParaRPr lang="en-GB" sz="2400" b="0" i="0" dirty="0">
              <a:solidFill>
                <a:srgbClr val="222222"/>
              </a:solidFill>
              <a:effectLst/>
              <a:latin typeface="Swis721 BT" panose="020B0504020202020204"/>
            </a:endParaRPr>
          </a:p>
          <a:p>
            <a:pPr algn="just"/>
            <a:r>
              <a:rPr lang="en-GB" sz="2400" dirty="0">
                <a:latin typeface="Swis721 BT" panose="020B0504020202020204"/>
              </a:rPr>
              <a:t/>
            </a:r>
            <a:br>
              <a:rPr lang="en-GB" sz="2400" dirty="0">
                <a:latin typeface="Swis721 BT" panose="020B0504020202020204"/>
              </a:rPr>
            </a:br>
            <a:endParaRPr lang="en-US" sz="2400" dirty="0">
              <a:highlight>
                <a:srgbClr val="FFFF00"/>
              </a:highlight>
              <a:latin typeface="Swis721 BT" panose="020B0504020202020204"/>
              <a:cs typeface="Sabon Next LT" panose="020B0502040204020203" pitchFamily="2" charset="0"/>
            </a:endParaRPr>
          </a:p>
        </p:txBody>
      </p:sp>
      <p:sp>
        <p:nvSpPr>
          <p:cNvPr id="16" name="Arrow: Left 15">
            <a:extLst>
              <a:ext uri="{FF2B5EF4-FFF2-40B4-BE49-F238E27FC236}">
                <a16:creationId xmlns:a16="http://schemas.microsoft.com/office/drawing/2014/main" id="{BC14FD77-11DF-C1F3-C49A-60C127E5C1D4}"/>
              </a:ext>
            </a:extLst>
          </p:cNvPr>
          <p:cNvSpPr/>
          <p:nvPr/>
        </p:nvSpPr>
        <p:spPr>
          <a:xfrm>
            <a:off x="8044901" y="8590393"/>
            <a:ext cx="2630391" cy="2427253"/>
          </a:xfrm>
          <a:prstGeom prst="leftArrow">
            <a:avLst/>
          </a:prstGeom>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Plant 4B Team With Auditor </a:t>
            </a:r>
            <a:endParaRPr lang="en-IN" sz="2400" dirty="0"/>
          </a:p>
        </p:txBody>
      </p:sp>
      <p:sp>
        <p:nvSpPr>
          <p:cNvPr id="18" name="Arrow: Left 17">
            <a:extLst>
              <a:ext uri="{FF2B5EF4-FFF2-40B4-BE49-F238E27FC236}">
                <a16:creationId xmlns:a16="http://schemas.microsoft.com/office/drawing/2014/main" id="{5602E1DE-1969-CE89-B351-01B7AFBFEBF0}"/>
              </a:ext>
            </a:extLst>
          </p:cNvPr>
          <p:cNvSpPr/>
          <p:nvPr/>
        </p:nvSpPr>
        <p:spPr>
          <a:xfrm flipH="1">
            <a:off x="96726" y="11856841"/>
            <a:ext cx="2873710" cy="2427253"/>
          </a:xfrm>
          <a:prstGeom prst="leftArrow">
            <a:avLst/>
          </a:prstGeom>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Plant 5 Team With Auditor </a:t>
            </a:r>
            <a:endParaRPr lang="en-IN" sz="2400" dirty="0"/>
          </a:p>
        </p:txBody>
      </p:sp>
    </p:spTree>
    <p:extLst>
      <p:ext uri="{BB962C8B-B14F-4D97-AF65-F5344CB8AC3E}">
        <p14:creationId xmlns:p14="http://schemas.microsoft.com/office/powerpoint/2010/main" val="9545806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30480" y="1872631"/>
            <a:ext cx="10692406" cy="1152127"/>
            <a:chOff x="-9198916" y="4464918"/>
            <a:chExt cx="10692406" cy="1327211"/>
          </a:xfrm>
        </p:grpSpPr>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98916" y="4464918"/>
              <a:ext cx="10692406" cy="1327211"/>
            </a:xfrm>
            <a:prstGeom prst="rect">
              <a:avLst/>
            </a:prstGeom>
          </p:spPr>
        </p:pic>
        <p:sp>
          <p:nvSpPr>
            <p:cNvPr id="14" name="TextBox 13"/>
            <p:cNvSpPr txBox="1"/>
            <p:nvPr/>
          </p:nvSpPr>
          <p:spPr>
            <a:xfrm>
              <a:off x="-6939708" y="4867349"/>
              <a:ext cx="6214316" cy="531822"/>
            </a:xfrm>
            <a:prstGeom prst="rect">
              <a:avLst/>
            </a:prstGeom>
            <a:noFill/>
          </p:spPr>
          <p:txBody>
            <a:bodyPr wrap="square" rtlCol="0">
              <a:spAutoFit/>
            </a:bodyPr>
            <a:lstStyle/>
            <a:p>
              <a:pPr algn="ctr"/>
              <a:r>
                <a:rPr lang="en-IN" sz="2400" b="1" dirty="0">
                  <a:solidFill>
                    <a:schemeClr val="bg1"/>
                  </a:solidFill>
                  <a:latin typeface="Swis721 BT" panose="020B0504020202020204" pitchFamily="34" charset="0"/>
                </a:rPr>
                <a:t> SPECIAL PROJECT, EVENT &amp; AUDITS</a:t>
              </a:r>
            </a:p>
          </p:txBody>
        </p:sp>
      </p:grpSp>
      <p:sp>
        <p:nvSpPr>
          <p:cNvPr id="7" name="Rectangle 6"/>
          <p:cNvSpPr/>
          <p:nvPr/>
        </p:nvSpPr>
        <p:spPr>
          <a:xfrm>
            <a:off x="-925056" y="2808734"/>
            <a:ext cx="10520228" cy="553357"/>
          </a:xfrm>
          <a:prstGeom prst="rect">
            <a:avLst/>
          </a:prstGeom>
          <a:noFill/>
        </p:spPr>
        <p:txBody>
          <a:bodyPr wrap="square">
            <a:spAutoFit/>
          </a:bodyPr>
          <a:lstStyle/>
          <a:p>
            <a:pPr algn="ctr">
              <a:lnSpc>
                <a:spcPct val="107000"/>
              </a:lnSpc>
              <a:spcAft>
                <a:spcPts val="800"/>
              </a:spcAft>
            </a:pPr>
            <a:r>
              <a:rPr lang="en-IN" sz="2800" b="1" dirty="0">
                <a:latin typeface="Swis721 BT" pitchFamily="34" charset="0"/>
              </a:rPr>
              <a:t>IATF SURVELLENCE AUDIT PLANT 4B &amp; PLANT 5</a:t>
            </a:r>
          </a:p>
        </p:txBody>
      </p:sp>
      <p:sp>
        <p:nvSpPr>
          <p:cNvPr id="8" name="Rectangle 7"/>
          <p:cNvSpPr/>
          <p:nvPr/>
        </p:nvSpPr>
        <p:spPr>
          <a:xfrm>
            <a:off x="70122" y="3384798"/>
            <a:ext cx="10633764" cy="4626908"/>
          </a:xfrm>
          <a:prstGeom prst="rect">
            <a:avLst/>
          </a:prstGeom>
        </p:spPr>
        <p:txBody>
          <a:bodyPr wrap="square">
            <a:spAutoFit/>
          </a:bodyPr>
          <a:lstStyle/>
          <a:p>
            <a:pPr algn="just">
              <a:lnSpc>
                <a:spcPct val="107000"/>
              </a:lnSpc>
              <a:spcAft>
                <a:spcPts val="800"/>
              </a:spcAft>
            </a:pPr>
            <a:r>
              <a:rPr lang="en-GB" sz="2400" b="0" i="0" dirty="0">
                <a:solidFill>
                  <a:srgbClr val="353740"/>
                </a:solidFill>
                <a:effectLst/>
                <a:latin typeface="Swis721 BT" panose="020B0504020202020204"/>
              </a:rPr>
              <a:t>We, at Plant IVB &amp; Plant V, are proud to announce that we have successfully cleared the IATF 16949:2016 certification Stage 1 Audit. This is a major milestone for us, and we would like to thank our team for their hard work and dedication in making this possible. The audit was conducted by Rajendra Patil at plant V and </a:t>
            </a:r>
            <a:r>
              <a:rPr lang="en-GB" sz="2400" b="0" i="0" dirty="0">
                <a:solidFill>
                  <a:srgbClr val="222222"/>
                </a:solidFill>
                <a:effectLst/>
                <a:latin typeface="Swis721 BT" panose="020B0504020202020204"/>
              </a:rPr>
              <a:t>Mr. </a:t>
            </a:r>
            <a:r>
              <a:rPr lang="en-GB" sz="2400" b="0" i="0" dirty="0" err="1">
                <a:solidFill>
                  <a:srgbClr val="222222"/>
                </a:solidFill>
                <a:effectLst/>
                <a:latin typeface="Swis721 BT" panose="020B0504020202020204"/>
              </a:rPr>
              <a:t>Pravin</a:t>
            </a:r>
            <a:r>
              <a:rPr lang="en-GB" sz="2400" b="0" i="0" dirty="0">
                <a:solidFill>
                  <a:srgbClr val="222222"/>
                </a:solidFill>
                <a:effectLst/>
                <a:latin typeface="Swis721 BT" panose="020B0504020202020204"/>
              </a:rPr>
              <a:t> </a:t>
            </a:r>
            <a:r>
              <a:rPr lang="en-GB" sz="2400" b="0" i="0" dirty="0" err="1">
                <a:solidFill>
                  <a:srgbClr val="222222"/>
                </a:solidFill>
                <a:effectLst/>
                <a:latin typeface="Swis721 BT" panose="020B0504020202020204"/>
              </a:rPr>
              <a:t>Saljoshi</a:t>
            </a:r>
            <a:r>
              <a:rPr lang="en-GB" sz="2400" b="0" i="0" dirty="0">
                <a:solidFill>
                  <a:srgbClr val="222222"/>
                </a:solidFill>
                <a:effectLst/>
                <a:latin typeface="Swis721 BT" panose="020B0504020202020204"/>
              </a:rPr>
              <a:t> at Plant IVB</a:t>
            </a:r>
            <a:r>
              <a:rPr lang="en-GB" sz="2400" b="0" i="0" dirty="0">
                <a:solidFill>
                  <a:srgbClr val="353740"/>
                </a:solidFill>
                <a:effectLst/>
                <a:latin typeface="Swis721 BT" panose="020B0504020202020204"/>
              </a:rPr>
              <a:t> from the British Standards Institution (BSI) on 25th April 2023. </a:t>
            </a:r>
          </a:p>
          <a:p>
            <a:pPr algn="just">
              <a:lnSpc>
                <a:spcPct val="107000"/>
              </a:lnSpc>
              <a:spcAft>
                <a:spcPts val="800"/>
              </a:spcAft>
            </a:pPr>
            <a:r>
              <a:rPr lang="en-GB" sz="2400" b="0" i="0" dirty="0">
                <a:solidFill>
                  <a:srgbClr val="353740"/>
                </a:solidFill>
                <a:effectLst/>
                <a:latin typeface="Swis721 BT" panose="020B0504020202020204"/>
              </a:rPr>
              <a:t>We are now recommended for final certification, and we are confident that we will be able to achieve this goal as well. This certification is a testament to our commitment to quality and safety.</a:t>
            </a:r>
          </a:p>
          <a:p>
            <a:pPr algn="just">
              <a:lnSpc>
                <a:spcPct val="107000"/>
              </a:lnSpc>
              <a:spcAft>
                <a:spcPts val="800"/>
              </a:spcAft>
            </a:pPr>
            <a:r>
              <a:rPr lang="en-GB" sz="2400" b="0" i="0" dirty="0">
                <a:solidFill>
                  <a:srgbClr val="353740"/>
                </a:solidFill>
                <a:effectLst/>
                <a:latin typeface="Swis721 BT" panose="020B0504020202020204"/>
              </a:rPr>
              <a:t> We are proud of our team for their efforts in making this happen and we look forward to continuing to provide our customers with the highest quality products and services. </a:t>
            </a:r>
            <a:endParaRPr lang="en-US" sz="2400" dirty="0">
              <a:highlight>
                <a:srgbClr val="FFFF00"/>
              </a:highlight>
              <a:latin typeface="Swis721 BT" panose="020B0504020202020204"/>
              <a:cs typeface="Sabon Next LT" panose="020B0502040204020203" pitchFamily="2" charset="0"/>
            </a:endParaRPr>
          </a:p>
        </p:txBody>
      </p:sp>
      <p:pic>
        <p:nvPicPr>
          <p:cNvPr id="3" name="Picture 2" descr="A group of people posing for a photo&#10;&#10;Description automatically generated">
            <a:extLst>
              <a:ext uri="{FF2B5EF4-FFF2-40B4-BE49-F238E27FC236}">
                <a16:creationId xmlns:a16="http://schemas.microsoft.com/office/drawing/2014/main" id="{49B91809-E0F3-AD92-2F0C-05F7C010F2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403" y="8344933"/>
            <a:ext cx="6059979" cy="3248777"/>
          </a:xfrm>
          <a:prstGeom prst="rect">
            <a:avLst/>
          </a:prstGeom>
          <a:ln>
            <a:solidFill>
              <a:schemeClr val="tx1"/>
            </a:solidFill>
          </a:ln>
        </p:spPr>
      </p:pic>
      <p:pic>
        <p:nvPicPr>
          <p:cNvPr id="9" name="Picture 8" descr="A group of people in a room&#10;&#10;Description automatically generated with medium confidence">
            <a:extLst>
              <a:ext uri="{FF2B5EF4-FFF2-40B4-BE49-F238E27FC236}">
                <a16:creationId xmlns:a16="http://schemas.microsoft.com/office/drawing/2014/main" id="{5232F823-0E9E-9830-4729-F96B5D8B69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4812" y="8344932"/>
            <a:ext cx="4153044" cy="3248777"/>
          </a:xfrm>
          <a:prstGeom prst="rect">
            <a:avLst/>
          </a:prstGeom>
          <a:ln>
            <a:solidFill>
              <a:schemeClr val="tx1"/>
            </a:solidFill>
          </a:ln>
        </p:spPr>
      </p:pic>
      <p:pic>
        <p:nvPicPr>
          <p:cNvPr id="11" name="Picture 10" descr="A group of men posing for a photo&#10;&#10;Description automatically generated with medium confidence">
            <a:extLst>
              <a:ext uri="{FF2B5EF4-FFF2-40B4-BE49-F238E27FC236}">
                <a16:creationId xmlns:a16="http://schemas.microsoft.com/office/drawing/2014/main" id="{13B4DCDD-4B63-6346-B4F7-4F1EFD44B1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403" y="11737726"/>
            <a:ext cx="6059979" cy="2520280"/>
          </a:xfrm>
          <a:prstGeom prst="rect">
            <a:avLst/>
          </a:prstGeom>
          <a:ln w="19050">
            <a:solidFill>
              <a:schemeClr val="tx1"/>
            </a:solidFill>
          </a:ln>
        </p:spPr>
      </p:pic>
      <p:pic>
        <p:nvPicPr>
          <p:cNvPr id="3074" name="Picture 2" descr="What Does It Mean To Be IATF 16949:2016 Certified? | Intran Blog">
            <a:extLst>
              <a:ext uri="{FF2B5EF4-FFF2-40B4-BE49-F238E27FC236}">
                <a16:creationId xmlns:a16="http://schemas.microsoft.com/office/drawing/2014/main" id="{9C3E86AE-16EC-6242-6AE0-EEEA6C4C823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86034" y="11809734"/>
            <a:ext cx="2653154" cy="2520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95845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3420" y="2808734"/>
            <a:ext cx="10638506" cy="1014380"/>
          </a:xfrm>
          <a:prstGeom prst="rect">
            <a:avLst/>
          </a:prstGeom>
          <a:solidFill>
            <a:schemeClr val="bg1"/>
          </a:solidFill>
        </p:spPr>
        <p:txBody>
          <a:bodyPr wrap="square">
            <a:spAutoFit/>
          </a:bodyPr>
          <a:lstStyle/>
          <a:p>
            <a:pPr>
              <a:lnSpc>
                <a:spcPct val="107000"/>
              </a:lnSpc>
              <a:spcAft>
                <a:spcPts val="800"/>
              </a:spcAft>
            </a:pPr>
            <a:r>
              <a:rPr lang="en-US" sz="2800" b="1" dirty="0">
                <a:latin typeface="Swis721 BT" pitchFamily="34" charset="0"/>
              </a:rPr>
              <a:t>KNOWLEDGE SESSION OF MR. RAVVINDRA KADAM ON RECRUITMENT</a:t>
            </a:r>
            <a:endParaRPr lang="en-IN" sz="2800" b="1" dirty="0">
              <a:latin typeface="Swis721 BT" pitchFamily="34" charset="0"/>
            </a:endParaRP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90116" y="3816846"/>
            <a:ext cx="5256584" cy="4746260"/>
          </a:xfrm>
          <a:prstGeom prst="rect">
            <a:avLst/>
          </a:prstGeom>
          <a:ln>
            <a:solidFill>
              <a:schemeClr val="tx1"/>
            </a:solidFill>
          </a:ln>
        </p:spPr>
      </p:pic>
      <p:sp>
        <p:nvSpPr>
          <p:cNvPr id="7" name="TextBox 6"/>
          <p:cNvSpPr txBox="1"/>
          <p:nvPr/>
        </p:nvSpPr>
        <p:spPr>
          <a:xfrm>
            <a:off x="-72000" y="8929414"/>
            <a:ext cx="10692406" cy="3785652"/>
          </a:xfrm>
          <a:prstGeom prst="rect">
            <a:avLst/>
          </a:prstGeom>
          <a:noFill/>
        </p:spPr>
        <p:txBody>
          <a:bodyPr wrap="square" lIns="108000" rIns="72000" rtlCol="0">
            <a:spAutoFit/>
          </a:bodyPr>
          <a:lstStyle/>
          <a:p>
            <a:pPr algn="just"/>
            <a:r>
              <a:rPr lang="en-US" sz="2400" dirty="0">
                <a:latin typeface="Square721 BT" panose="020B0504020202060204" pitchFamily="34" charset="0"/>
              </a:rPr>
              <a:t>We at REPL (our organization) invited Mr. </a:t>
            </a:r>
            <a:r>
              <a:rPr lang="en-US" sz="2400" dirty="0">
                <a:latin typeface="Swis721 BT" pitchFamily="34" charset="0"/>
              </a:rPr>
              <a:t>Ravvindra</a:t>
            </a:r>
            <a:r>
              <a:rPr lang="en-US" sz="2400" dirty="0">
                <a:latin typeface="Square721 BT" panose="020B0504020202060204" pitchFamily="34" charset="0"/>
              </a:rPr>
              <a:t> Kadam to share his expertise with our team. Mr. </a:t>
            </a:r>
            <a:r>
              <a:rPr lang="en-US" sz="2400" dirty="0" err="1">
                <a:latin typeface="Square721 BT" panose="020B0504020202060204" pitchFamily="34" charset="0"/>
              </a:rPr>
              <a:t>Ravvindra</a:t>
            </a:r>
            <a:r>
              <a:rPr lang="en-US" sz="2400" dirty="0">
                <a:latin typeface="Square721 BT" panose="020B0504020202060204" pitchFamily="34" charset="0"/>
              </a:rPr>
              <a:t> has12 years of experience in recruitment.  The session was focused on recruitment and its related aspects. Mr. Ravvindra Kadam shared his insights on the importance of recruitment in an organization, the process of recruitment, the challenges faced during the process and how to overcome them. He also discussed about the various tools and techniques used for recruitment. A heartful thanks to Mr. Ravvindra Kadam for this informative knowledge sharing session</a:t>
            </a:r>
            <a:r>
              <a:rPr lang="en-US" sz="2400" b="1" dirty="0">
                <a:latin typeface="Square721 BT" panose="020B0504020202060204" pitchFamily="34" charset="0"/>
              </a:rPr>
              <a:t>. </a:t>
            </a:r>
          </a:p>
          <a:p>
            <a:pPr algn="just"/>
            <a:endParaRPr lang="en-US" sz="2400" b="1" i="1" dirty="0">
              <a:latin typeface="Square721 BT" panose="020B0504020202060204" pitchFamily="34" charset="0"/>
            </a:endParaRPr>
          </a:p>
          <a:p>
            <a:pPr algn="just"/>
            <a:r>
              <a:rPr lang="en-US" sz="2400" b="1" i="1" dirty="0">
                <a:latin typeface="Square721 BT" panose="020B0504020202060204" pitchFamily="34" charset="0"/>
              </a:rPr>
              <a:t>The only source of knowledge is experience.“ </a:t>
            </a:r>
            <a:r>
              <a:rPr lang="en-IN" sz="2400" b="1" i="1" dirty="0">
                <a:latin typeface="Square721 BT" panose="020B0504020202060204" pitchFamily="34" charset="0"/>
              </a:rPr>
              <a:t>- Albert Einstein</a:t>
            </a:r>
            <a:endParaRPr lang="en-IN" sz="2800" b="1" i="1" dirty="0">
              <a:latin typeface="Square721 BT" panose="020B0504020202060204" pitchFamily="34" charset="0"/>
            </a:endParaRP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2724" y="3816846"/>
            <a:ext cx="5027194" cy="4746260"/>
          </a:xfrm>
          <a:prstGeom prst="rect">
            <a:avLst/>
          </a:prstGeom>
          <a:ln>
            <a:solidFill>
              <a:schemeClr val="tx1"/>
            </a:solidFill>
          </a:ln>
        </p:spPr>
      </p:pic>
      <p:pic>
        <p:nvPicPr>
          <p:cNvPr id="14" name="Picture 13"/>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1205" r="100000">
                        <a14:foregroundMark x1="29719" y1="34975" x2="29719" y2="34975"/>
                        <a14:foregroundMark x1="76707" y1="77340" x2="76707" y2="77340"/>
                      </a14:backgroundRemoval>
                    </a14:imgEffect>
                  </a14:imgLayer>
                </a14:imgProps>
              </a:ext>
              <a:ext uri="{28A0092B-C50C-407E-A947-70E740481C1C}">
                <a14:useLocalDpi xmlns:a14="http://schemas.microsoft.com/office/drawing/2010/main" val="0"/>
              </a:ext>
            </a:extLst>
          </a:blip>
          <a:stretch>
            <a:fillRect/>
          </a:stretch>
        </p:blipFill>
        <p:spPr>
          <a:xfrm>
            <a:off x="9593231" y="12308786"/>
            <a:ext cx="996687" cy="812560"/>
          </a:xfrm>
          <a:prstGeom prst="rect">
            <a:avLst/>
          </a:prstGeom>
        </p:spPr>
      </p:pic>
      <p:grpSp>
        <p:nvGrpSpPr>
          <p:cNvPr id="10" name="Group 9"/>
          <p:cNvGrpSpPr/>
          <p:nvPr/>
        </p:nvGrpSpPr>
        <p:grpSpPr>
          <a:xfrm>
            <a:off x="-30480" y="1872631"/>
            <a:ext cx="10692406" cy="1152127"/>
            <a:chOff x="-9198916" y="4464918"/>
            <a:chExt cx="10692406" cy="1327211"/>
          </a:xfrm>
        </p:grpSpPr>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98916" y="4464918"/>
              <a:ext cx="10692406" cy="1327211"/>
            </a:xfrm>
            <a:prstGeom prst="rect">
              <a:avLst/>
            </a:prstGeom>
          </p:spPr>
        </p:pic>
        <p:sp>
          <p:nvSpPr>
            <p:cNvPr id="17" name="TextBox 16"/>
            <p:cNvSpPr txBox="1"/>
            <p:nvPr/>
          </p:nvSpPr>
          <p:spPr>
            <a:xfrm>
              <a:off x="-6939708" y="4867349"/>
              <a:ext cx="6214316" cy="531822"/>
            </a:xfrm>
            <a:prstGeom prst="rect">
              <a:avLst/>
            </a:prstGeom>
            <a:noFill/>
          </p:spPr>
          <p:txBody>
            <a:bodyPr wrap="square" rtlCol="0">
              <a:spAutoFit/>
            </a:bodyPr>
            <a:lstStyle/>
            <a:p>
              <a:pPr algn="ctr"/>
              <a:r>
                <a:rPr lang="en-IN" sz="2400" b="1" dirty="0">
                  <a:solidFill>
                    <a:schemeClr val="bg1"/>
                  </a:solidFill>
                  <a:latin typeface="Swis721 BT" panose="020B0504020202020204" pitchFamily="34" charset="0"/>
                </a:rPr>
                <a:t> SPECIAL PROJECT, EVENT &amp; AUDITS</a:t>
              </a:r>
            </a:p>
          </p:txBody>
        </p:sp>
      </p:grpSp>
    </p:spTree>
    <p:extLst>
      <p:ext uri="{BB962C8B-B14F-4D97-AF65-F5344CB8AC3E}">
        <p14:creationId xmlns:p14="http://schemas.microsoft.com/office/powerpoint/2010/main" val="31570675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53900" y="2880742"/>
            <a:ext cx="10601938" cy="954107"/>
          </a:xfrm>
          <a:prstGeom prst="rect">
            <a:avLst/>
          </a:prstGeom>
        </p:spPr>
        <p:txBody>
          <a:bodyPr wrap="square">
            <a:spAutoFit/>
          </a:bodyPr>
          <a:lstStyle/>
          <a:p>
            <a:pPr>
              <a:spcAft>
                <a:spcPts val="800"/>
              </a:spcAft>
            </a:pPr>
            <a:r>
              <a:rPr lang="en-US" sz="2800" b="1" dirty="0">
                <a:latin typeface="Swis721 BT" pitchFamily="34" charset="0"/>
              </a:rPr>
              <a:t>REPL JMD &amp; YANTRA DIVISION HEAD INAUGURATED THE POSTER COMPETITION AT MIT COLLEGE </a:t>
            </a:r>
          </a:p>
        </p:txBody>
      </p:sp>
      <p:pic>
        <p:nvPicPr>
          <p:cNvPr id="13" name="Picture 12" descr="A group of people posing for a photo&#10;&#10;Description automatically generated">
            <a:extLst>
              <a:ext uri="{FF2B5EF4-FFF2-40B4-BE49-F238E27FC236}">
                <a16:creationId xmlns:a16="http://schemas.microsoft.com/office/drawing/2014/main" id="{D4610BAA-F9E3-3AD8-6BD5-AAFD2EF14E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32397" y="11305678"/>
            <a:ext cx="4827584" cy="2891915"/>
          </a:xfrm>
          <a:prstGeom prst="rect">
            <a:avLst/>
          </a:prstGeom>
          <a:ln w="19050">
            <a:solidFill>
              <a:schemeClr val="tx1"/>
            </a:solidFill>
          </a:ln>
        </p:spPr>
      </p:pic>
      <p:pic>
        <p:nvPicPr>
          <p:cNvPr id="17" name="Picture 16" descr="A picture containing text, person, wall, standing&#10;&#10;Description automatically generated">
            <a:extLst>
              <a:ext uri="{FF2B5EF4-FFF2-40B4-BE49-F238E27FC236}">
                <a16:creationId xmlns:a16="http://schemas.microsoft.com/office/drawing/2014/main" id="{D496FE5B-2208-7E9D-2412-9EF686376C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32397" y="8281342"/>
            <a:ext cx="4827584" cy="2909260"/>
          </a:xfrm>
          <a:prstGeom prst="rect">
            <a:avLst/>
          </a:prstGeom>
          <a:ln w="19050">
            <a:solidFill>
              <a:schemeClr val="tx1"/>
            </a:solidFill>
          </a:ln>
        </p:spPr>
      </p:pic>
      <p:sp>
        <p:nvSpPr>
          <p:cNvPr id="23" name="TextBox 22">
            <a:extLst>
              <a:ext uri="{FF2B5EF4-FFF2-40B4-BE49-F238E27FC236}">
                <a16:creationId xmlns:a16="http://schemas.microsoft.com/office/drawing/2014/main" id="{E983A5BA-DEE3-4EF0-0AE4-032BA587F66C}"/>
              </a:ext>
            </a:extLst>
          </p:cNvPr>
          <p:cNvSpPr txBox="1"/>
          <p:nvPr/>
        </p:nvSpPr>
        <p:spPr>
          <a:xfrm>
            <a:off x="-53050" y="3747735"/>
            <a:ext cx="10746450" cy="4893647"/>
          </a:xfrm>
          <a:prstGeom prst="rect">
            <a:avLst/>
          </a:prstGeom>
          <a:noFill/>
        </p:spPr>
        <p:txBody>
          <a:bodyPr wrap="square">
            <a:spAutoFit/>
          </a:bodyPr>
          <a:lstStyle/>
          <a:p>
            <a:pPr algn="just"/>
            <a:r>
              <a:rPr lang="en-GB" sz="2400" b="0" i="0" dirty="0">
                <a:solidFill>
                  <a:srgbClr val="222222"/>
                </a:solidFill>
                <a:effectLst/>
                <a:latin typeface="Swis721 BT" panose="020B0504020202020204"/>
              </a:rPr>
              <a:t>A poster competition was organized by the </a:t>
            </a:r>
            <a:r>
              <a:rPr lang="en-GB" sz="2400" dirty="0">
                <a:solidFill>
                  <a:srgbClr val="222222"/>
                </a:solidFill>
                <a:latin typeface="Swis721 BT" panose="020B0504020202020204"/>
              </a:rPr>
              <a:t>MIT College of Engineering,</a:t>
            </a:r>
            <a:r>
              <a:rPr lang="en-GB" sz="2400" b="0" i="0" dirty="0">
                <a:solidFill>
                  <a:srgbClr val="222222"/>
                </a:solidFill>
                <a:effectLst/>
                <a:latin typeface="Swis721 BT" panose="020B0504020202020204"/>
              </a:rPr>
              <a:t> on 11</a:t>
            </a:r>
            <a:r>
              <a:rPr lang="en-GB" sz="2400" b="0" i="0" baseline="30000" dirty="0">
                <a:solidFill>
                  <a:srgbClr val="222222"/>
                </a:solidFill>
                <a:effectLst/>
                <a:latin typeface="Swis721 BT" panose="020B0504020202020204"/>
              </a:rPr>
              <a:t>th</a:t>
            </a:r>
            <a:r>
              <a:rPr lang="en-GB" sz="2400" b="0" i="0" dirty="0">
                <a:solidFill>
                  <a:srgbClr val="222222"/>
                </a:solidFill>
                <a:effectLst/>
                <a:latin typeface="Swis721 BT" panose="020B0504020202020204"/>
              </a:rPr>
              <a:t> Apr- 2023 for the enthusiastic and creative students of MIT College. The posters were based on the Technical Topics</a:t>
            </a:r>
            <a:r>
              <a:rPr lang="en-GB" sz="2400" dirty="0">
                <a:solidFill>
                  <a:srgbClr val="222222"/>
                </a:solidFill>
                <a:latin typeface="Swis721 BT" panose="020B0504020202020204"/>
              </a:rPr>
              <a:t>.</a:t>
            </a:r>
            <a:r>
              <a:rPr lang="en-GB" sz="2400" b="0" i="0" dirty="0">
                <a:solidFill>
                  <a:srgbClr val="222222"/>
                </a:solidFill>
                <a:effectLst/>
                <a:latin typeface="Swis721 BT" panose="020B0504020202020204"/>
              </a:rPr>
              <a:t> Mr. </a:t>
            </a:r>
            <a:r>
              <a:rPr lang="en-GB" sz="2400" dirty="0">
                <a:solidFill>
                  <a:srgbClr val="222222"/>
                </a:solidFill>
                <a:latin typeface="Swis721 BT" panose="020B0504020202020204"/>
              </a:rPr>
              <a:t>Rohit Dashrathi JMD of the REPL group &amp; Mr. Kunal Burade REPL Yantra head inaugurated the program. </a:t>
            </a:r>
            <a:endParaRPr lang="en-GB" sz="2400" b="0" i="0" dirty="0">
              <a:solidFill>
                <a:srgbClr val="222222"/>
              </a:solidFill>
              <a:effectLst/>
              <a:latin typeface="Swis721 BT" panose="020B0504020202020204"/>
            </a:endParaRPr>
          </a:p>
          <a:p>
            <a:pPr algn="just"/>
            <a:r>
              <a:rPr lang="en-GB" sz="2400" b="0" i="0" dirty="0">
                <a:solidFill>
                  <a:srgbClr val="222222"/>
                </a:solidFill>
                <a:effectLst/>
                <a:latin typeface="Swis721 BT" panose="020B0504020202020204"/>
              </a:rPr>
              <a:t>The Director, Dr. </a:t>
            </a:r>
            <a:r>
              <a:rPr lang="en-GB" sz="2400" dirty="0">
                <a:solidFill>
                  <a:srgbClr val="222222"/>
                </a:solidFill>
                <a:latin typeface="Swis721 BT" panose="020B0504020202020204"/>
              </a:rPr>
              <a:t>Santosh Bhosale</a:t>
            </a:r>
            <a:r>
              <a:rPr lang="en-GB" sz="2400" b="0" i="0" dirty="0">
                <a:solidFill>
                  <a:srgbClr val="222222"/>
                </a:solidFill>
                <a:effectLst/>
                <a:latin typeface="Swis721 BT" panose="020B0504020202020204"/>
              </a:rPr>
              <a:t>, and all staff member was present at the time of inauguration. Director sir and chief guest Mr. Rohit Dashrathi  were appreciated and praised to all Participants</a:t>
            </a:r>
          </a:p>
          <a:p>
            <a:pPr algn="just"/>
            <a:r>
              <a:rPr lang="en-GB" sz="2400" dirty="0">
                <a:latin typeface="Swis721 BT" panose="020B0504020202020204"/>
              </a:rPr>
              <a:t>We are confident that their presence will be a great source of inspiration for the students and will motivate them to come up with innovative ideas. We wish them all the best for the event and hope that they have a great time. </a:t>
            </a:r>
          </a:p>
          <a:p>
            <a:pPr algn="just"/>
            <a:r>
              <a:rPr lang="en-GB" sz="2400" dirty="0">
                <a:latin typeface="Swis721 BT" panose="020B0504020202020204"/>
              </a:rPr>
              <a:t>We would like to thank the MIT college for giving us this opportunity and we are looking forward to a great event. </a:t>
            </a:r>
          </a:p>
          <a:p>
            <a:pPr algn="just"/>
            <a:endParaRPr lang="en-IN" sz="2400" dirty="0">
              <a:latin typeface="Swis721 BT" panose="020B0504020202020204"/>
            </a:endParaRPr>
          </a:p>
        </p:txBody>
      </p:sp>
      <p:pic>
        <p:nvPicPr>
          <p:cNvPr id="12" name="Picture 11" descr="A group of people in a room&#10;&#10;Description automatically generated with medium confidence">
            <a:extLst>
              <a:ext uri="{FF2B5EF4-FFF2-40B4-BE49-F238E27FC236}">
                <a16:creationId xmlns:a16="http://schemas.microsoft.com/office/drawing/2014/main" id="{260ED2E0-E45C-A5B9-CAAF-A964F3E560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117" y="11305678"/>
            <a:ext cx="5016579" cy="2911081"/>
          </a:xfrm>
          <a:prstGeom prst="rect">
            <a:avLst/>
          </a:prstGeom>
          <a:ln w="19050">
            <a:solidFill>
              <a:schemeClr val="tx1"/>
            </a:solidFill>
          </a:ln>
        </p:spPr>
      </p:pic>
      <p:pic>
        <p:nvPicPr>
          <p:cNvPr id="14" name="Picture 13" descr="A group of people in a room&#10;&#10;Description automatically generated with low confidence">
            <a:extLst>
              <a:ext uri="{FF2B5EF4-FFF2-40B4-BE49-F238E27FC236}">
                <a16:creationId xmlns:a16="http://schemas.microsoft.com/office/drawing/2014/main" id="{50457622-5C4C-BD57-17FE-B21CA42CB2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116" y="8281342"/>
            <a:ext cx="5016579" cy="2911080"/>
          </a:xfrm>
          <a:prstGeom prst="rect">
            <a:avLst/>
          </a:prstGeom>
          <a:ln w="19050">
            <a:solidFill>
              <a:schemeClr val="tx1"/>
            </a:solidFill>
          </a:ln>
        </p:spPr>
      </p:pic>
      <p:grpSp>
        <p:nvGrpSpPr>
          <p:cNvPr id="18" name="Group 17"/>
          <p:cNvGrpSpPr/>
          <p:nvPr/>
        </p:nvGrpSpPr>
        <p:grpSpPr>
          <a:xfrm>
            <a:off x="-30480" y="1872631"/>
            <a:ext cx="10692406" cy="1152127"/>
            <a:chOff x="-9198916" y="4464918"/>
            <a:chExt cx="10692406" cy="1327211"/>
          </a:xfrm>
        </p:grpSpPr>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98916" y="4464918"/>
              <a:ext cx="10692406" cy="1327211"/>
            </a:xfrm>
            <a:prstGeom prst="rect">
              <a:avLst/>
            </a:prstGeom>
          </p:spPr>
        </p:pic>
        <p:sp>
          <p:nvSpPr>
            <p:cNvPr id="21" name="TextBox 20"/>
            <p:cNvSpPr txBox="1"/>
            <p:nvPr/>
          </p:nvSpPr>
          <p:spPr>
            <a:xfrm>
              <a:off x="-6939708" y="4867349"/>
              <a:ext cx="6214316" cy="531822"/>
            </a:xfrm>
            <a:prstGeom prst="rect">
              <a:avLst/>
            </a:prstGeom>
            <a:noFill/>
          </p:spPr>
          <p:txBody>
            <a:bodyPr wrap="square" rtlCol="0">
              <a:spAutoFit/>
            </a:bodyPr>
            <a:lstStyle/>
            <a:p>
              <a:pPr algn="ctr"/>
              <a:r>
                <a:rPr lang="en-IN" sz="2400" b="1" dirty="0">
                  <a:solidFill>
                    <a:schemeClr val="bg1"/>
                  </a:solidFill>
                  <a:latin typeface="Swis721 BT" panose="020B0504020202020204" pitchFamily="34" charset="0"/>
                </a:rPr>
                <a:t> SPECIAL PROJECT, EVENT &amp; AUDITS</a:t>
              </a:r>
            </a:p>
          </p:txBody>
        </p:sp>
      </p:grpSp>
    </p:spTree>
    <p:extLst>
      <p:ext uri="{BB962C8B-B14F-4D97-AF65-F5344CB8AC3E}">
        <p14:creationId xmlns:p14="http://schemas.microsoft.com/office/powerpoint/2010/main" val="7813113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3420" y="2979961"/>
            <a:ext cx="10723880" cy="522900"/>
          </a:xfrm>
          <a:prstGeom prst="rect">
            <a:avLst/>
          </a:prstGeom>
          <a:noFill/>
        </p:spPr>
        <p:txBody>
          <a:bodyPr wrap="square">
            <a:spAutoFit/>
          </a:bodyPr>
          <a:lstStyle/>
          <a:p>
            <a:pPr algn="ctr">
              <a:lnSpc>
                <a:spcPct val="107000"/>
              </a:lnSpc>
              <a:spcAft>
                <a:spcPts val="800"/>
              </a:spcAft>
            </a:pPr>
            <a:r>
              <a:rPr lang="en-US" sz="2800" b="1" dirty="0">
                <a:latin typeface="Square721 BT" panose="020B0504020202060204" pitchFamily="34" charset="0"/>
              </a:rPr>
              <a:t>COLLEGE COLLABORATION</a:t>
            </a:r>
            <a:endParaRPr lang="en-IN" sz="2800" b="1" dirty="0">
              <a:latin typeface="Square721 BT" panose="020B0504020202060204" pitchFamily="34" charset="0"/>
            </a:endParaRPr>
          </a:p>
        </p:txBody>
      </p:sp>
      <p:sp>
        <p:nvSpPr>
          <p:cNvPr id="10" name="Rectangle 9"/>
          <p:cNvSpPr/>
          <p:nvPr/>
        </p:nvSpPr>
        <p:spPr>
          <a:xfrm>
            <a:off x="31474" y="3502861"/>
            <a:ext cx="10601938" cy="5597366"/>
          </a:xfrm>
          <a:prstGeom prst="rect">
            <a:avLst/>
          </a:prstGeom>
        </p:spPr>
        <p:txBody>
          <a:bodyPr wrap="square">
            <a:spAutoFit/>
          </a:bodyPr>
          <a:lstStyle/>
          <a:p>
            <a:pPr algn="just">
              <a:spcAft>
                <a:spcPts val="800"/>
              </a:spcAft>
            </a:pPr>
            <a:r>
              <a:rPr lang="en-US" sz="2400" dirty="0">
                <a:latin typeface="Swis721 BT" pitchFamily="34" charset="0"/>
              </a:rPr>
              <a:t>At Rucha Group, we believe in empowering student minds and providing them with the opportunity to upgrade their knowledge and feel connected to the industry. In Apr, our plants hosted some knowledge sharing visits to college students of DIEMS, providing them with an immersive experience of the technologies, systems, manufacturing and automation processes used in our plants. Through guided tours and interactive sessions with the engineers and technicians, students were given a firsthand view of the processes and operations of our plant. </a:t>
            </a:r>
          </a:p>
          <a:p>
            <a:pPr algn="just">
              <a:spcAft>
                <a:spcPts val="800"/>
              </a:spcAft>
            </a:pPr>
            <a:endParaRPr lang="en-US" sz="2400" dirty="0">
              <a:latin typeface="Swis721 BT" pitchFamily="34" charset="0"/>
            </a:endParaRPr>
          </a:p>
          <a:p>
            <a:pPr algn="just">
              <a:lnSpc>
                <a:spcPct val="107000"/>
              </a:lnSpc>
              <a:spcAft>
                <a:spcPts val="800"/>
              </a:spcAft>
            </a:pPr>
            <a:r>
              <a:rPr lang="en-US" sz="2400" dirty="0">
                <a:latin typeface="Swis721 BT" pitchFamily="34" charset="0"/>
              </a:rPr>
              <a:t>We firmly believe in the power of collaboration between young minds and industry professionals, and we are committed to welcoming and fostering such partnerships. We look forward in continuing to create learning opportunities for students and providing them with the opportunity to contribute their ideas and creativity to our work.</a:t>
            </a:r>
          </a:p>
        </p:txBody>
      </p:sp>
      <p:pic>
        <p:nvPicPr>
          <p:cNvPr id="4" name="Picture 3" descr="A group of people sitting around a table with laptops&#10;&#10;Description automatically generated with medium confidence">
            <a:extLst>
              <a:ext uri="{FF2B5EF4-FFF2-40B4-BE49-F238E27FC236}">
                <a16:creationId xmlns:a16="http://schemas.microsoft.com/office/drawing/2014/main" id="{BA40A019-008B-CE4D-5E6E-D3EB3FCD688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1997" y="9163042"/>
            <a:ext cx="5286711" cy="3870828"/>
          </a:xfrm>
          <a:prstGeom prst="rect">
            <a:avLst/>
          </a:prstGeom>
          <a:ln w="19050">
            <a:solidFill>
              <a:schemeClr val="tx1"/>
            </a:solidFill>
          </a:ln>
        </p:spPr>
      </p:pic>
      <p:pic>
        <p:nvPicPr>
          <p:cNvPr id="6" name="Picture 5" descr="A group of people posing for a photo&#10;&#10;Description automatically generated">
            <a:extLst>
              <a:ext uri="{FF2B5EF4-FFF2-40B4-BE49-F238E27FC236}">
                <a16:creationId xmlns:a16="http://schemas.microsoft.com/office/drawing/2014/main" id="{0292D46B-6542-9AF1-CEC1-DA13D27AC4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4732" y="10297566"/>
            <a:ext cx="4926671" cy="3899261"/>
          </a:xfrm>
          <a:prstGeom prst="rect">
            <a:avLst/>
          </a:prstGeom>
          <a:ln w="19050">
            <a:solidFill>
              <a:schemeClr val="tx1"/>
            </a:solidFill>
          </a:ln>
        </p:spPr>
      </p:pic>
      <p:grpSp>
        <p:nvGrpSpPr>
          <p:cNvPr id="12" name="Group 11"/>
          <p:cNvGrpSpPr/>
          <p:nvPr/>
        </p:nvGrpSpPr>
        <p:grpSpPr>
          <a:xfrm>
            <a:off x="-30480" y="1872631"/>
            <a:ext cx="10692406" cy="1152127"/>
            <a:chOff x="-9198916" y="4464918"/>
            <a:chExt cx="10692406" cy="1327211"/>
          </a:xfrm>
        </p:grpSpPr>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98916" y="4464918"/>
              <a:ext cx="10692406" cy="1327211"/>
            </a:xfrm>
            <a:prstGeom prst="rect">
              <a:avLst/>
            </a:prstGeom>
          </p:spPr>
        </p:pic>
        <p:sp>
          <p:nvSpPr>
            <p:cNvPr id="14" name="TextBox 13"/>
            <p:cNvSpPr txBox="1"/>
            <p:nvPr/>
          </p:nvSpPr>
          <p:spPr>
            <a:xfrm>
              <a:off x="-6939708" y="4867349"/>
              <a:ext cx="6214316" cy="531822"/>
            </a:xfrm>
            <a:prstGeom prst="rect">
              <a:avLst/>
            </a:prstGeom>
            <a:noFill/>
          </p:spPr>
          <p:txBody>
            <a:bodyPr wrap="square" rtlCol="0">
              <a:spAutoFit/>
            </a:bodyPr>
            <a:lstStyle/>
            <a:p>
              <a:pPr algn="ctr"/>
              <a:r>
                <a:rPr lang="en-IN" sz="2400" b="1" dirty="0">
                  <a:solidFill>
                    <a:schemeClr val="bg1"/>
                  </a:solidFill>
                  <a:latin typeface="Swis721 BT" panose="020B0504020202020204" pitchFamily="34" charset="0"/>
                </a:rPr>
                <a:t> SPECIAL PROJECT, EVENT &amp; AUDITS</a:t>
              </a:r>
            </a:p>
          </p:txBody>
        </p:sp>
      </p:grpSp>
    </p:spTree>
    <p:extLst>
      <p:ext uri="{BB962C8B-B14F-4D97-AF65-F5344CB8AC3E}">
        <p14:creationId xmlns:p14="http://schemas.microsoft.com/office/powerpoint/2010/main" val="23067903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3420" y="2880742"/>
            <a:ext cx="11155928" cy="1014380"/>
          </a:xfrm>
          <a:prstGeom prst="rect">
            <a:avLst/>
          </a:prstGeom>
          <a:noFill/>
        </p:spPr>
        <p:txBody>
          <a:bodyPr wrap="square">
            <a:spAutoFit/>
          </a:bodyPr>
          <a:lstStyle/>
          <a:p>
            <a:pPr>
              <a:lnSpc>
                <a:spcPct val="107000"/>
              </a:lnSpc>
              <a:spcAft>
                <a:spcPts val="800"/>
              </a:spcAft>
            </a:pPr>
            <a:r>
              <a:rPr lang="en-US" sz="2800" b="1" dirty="0">
                <a:latin typeface="Square721 BT" panose="020B0504020202060204" pitchFamily="34" charset="0"/>
              </a:rPr>
              <a:t>HEALTH AWARENESS (NECK SYNDROME) SESSION CONDUCTED BY DR. ASHWINI JAISWAL </a:t>
            </a:r>
            <a:endParaRPr lang="en-IN" sz="2800" b="1" dirty="0">
              <a:latin typeface="Square721 BT" panose="020B0504020202060204" pitchFamily="34" charset="0"/>
            </a:endParaRPr>
          </a:p>
        </p:txBody>
      </p:sp>
      <p:sp>
        <p:nvSpPr>
          <p:cNvPr id="10" name="Rectangle 9"/>
          <p:cNvSpPr/>
          <p:nvPr/>
        </p:nvSpPr>
        <p:spPr>
          <a:xfrm>
            <a:off x="31474" y="3744838"/>
            <a:ext cx="10601938" cy="5365571"/>
          </a:xfrm>
          <a:prstGeom prst="rect">
            <a:avLst/>
          </a:prstGeom>
        </p:spPr>
        <p:txBody>
          <a:bodyPr wrap="square">
            <a:spAutoFit/>
          </a:bodyPr>
          <a:lstStyle/>
          <a:p>
            <a:pPr algn="just">
              <a:spcAft>
                <a:spcPts val="800"/>
              </a:spcAft>
            </a:pPr>
            <a:r>
              <a:rPr lang="en-US" sz="2400" dirty="0">
                <a:latin typeface="Square721 BT" panose="020B0504020202060204" pitchFamily="34" charset="0"/>
              </a:rPr>
              <a:t> Employee health is an important factor in any organization. It is essential to ensure that employees are healthy and fit to perform their duties. This is why Rucha Engineers has taken the initiative to provide training on Neck Syndrome to its employees. </a:t>
            </a:r>
            <a:br>
              <a:rPr lang="en-US" sz="2400" dirty="0">
                <a:latin typeface="Square721 BT" panose="020B0504020202060204" pitchFamily="34" charset="0"/>
              </a:rPr>
            </a:br>
            <a:r>
              <a:rPr lang="en-US" sz="2400" dirty="0">
                <a:latin typeface="Square721 BT" panose="020B0504020202060204" pitchFamily="34" charset="0"/>
              </a:rPr>
              <a:t>The training provided by Dr. </a:t>
            </a:r>
            <a:r>
              <a:rPr lang="en-US" sz="2400" dirty="0" err="1">
                <a:latin typeface="Square721 BT" panose="020B0504020202060204" pitchFamily="34" charset="0"/>
              </a:rPr>
              <a:t>Ashwini</a:t>
            </a:r>
            <a:r>
              <a:rPr lang="en-US" sz="2400" dirty="0">
                <a:latin typeface="Square721 BT" panose="020B0504020202060204" pitchFamily="34" charset="0"/>
              </a:rPr>
              <a:t> </a:t>
            </a:r>
            <a:r>
              <a:rPr lang="en-US" sz="2400" dirty="0" err="1">
                <a:latin typeface="Square721 BT" panose="020B0504020202060204" pitchFamily="34" charset="0"/>
              </a:rPr>
              <a:t>Jiswal</a:t>
            </a:r>
            <a:r>
              <a:rPr lang="en-US" sz="2400" dirty="0">
                <a:latin typeface="Square721 BT" panose="020B0504020202060204" pitchFamily="34" charset="0"/>
              </a:rPr>
              <a:t> has been beneficial for the employees of Rucha Engineers. It has helped them understand the importance of taking care of their neck health and how to prevent neck pain and other related issues. The training has also helped them understand the importance of proper posture and how to maintain it.</a:t>
            </a:r>
          </a:p>
          <a:p>
            <a:pPr algn="just"/>
            <a:r>
              <a:rPr lang="en-US" sz="2400" dirty="0">
                <a:latin typeface="Square721 BT" panose="020B0504020202060204" pitchFamily="34" charset="0"/>
              </a:rPr>
              <a:t>   We are committed to taking care of our employee health and providing them with the best possible health </a:t>
            </a:r>
            <a:r>
              <a:rPr lang="en-US" sz="2400" dirty="0" err="1">
                <a:latin typeface="Square721 BT" panose="020B0504020202060204" pitchFamily="34" charset="0"/>
              </a:rPr>
              <a:t>care.A</a:t>
            </a:r>
            <a:r>
              <a:rPr lang="en-US" sz="2400" dirty="0">
                <a:latin typeface="Square721 BT" panose="020B0504020202060204" pitchFamily="34" charset="0"/>
              </a:rPr>
              <a:t> </a:t>
            </a:r>
            <a:r>
              <a:rPr lang="en-US" sz="2400" dirty="0" err="1">
                <a:latin typeface="Square721 BT" panose="020B0504020202060204" pitchFamily="34" charset="0"/>
              </a:rPr>
              <a:t>heartful</a:t>
            </a:r>
            <a:r>
              <a:rPr lang="en-US" sz="2400" dirty="0">
                <a:latin typeface="Square721 BT" panose="020B0504020202060204" pitchFamily="34" charset="0"/>
              </a:rPr>
              <a:t> thanks to Dr. </a:t>
            </a:r>
            <a:r>
              <a:rPr lang="en-US" sz="2400" dirty="0" err="1">
                <a:latin typeface="Square721 BT" panose="020B0504020202060204" pitchFamily="34" charset="0"/>
              </a:rPr>
              <a:t>Ashwini</a:t>
            </a:r>
            <a:r>
              <a:rPr lang="en-US" sz="2400" dirty="0">
                <a:latin typeface="Square721 BT" panose="020B0504020202060204" pitchFamily="34" charset="0"/>
              </a:rPr>
              <a:t> </a:t>
            </a:r>
            <a:r>
              <a:rPr lang="en-US" sz="2400" dirty="0" err="1">
                <a:latin typeface="Square721 BT" panose="020B0504020202060204" pitchFamily="34" charset="0"/>
              </a:rPr>
              <a:t>Jaiswal</a:t>
            </a:r>
            <a:r>
              <a:rPr lang="en-US" sz="2400" dirty="0">
                <a:latin typeface="Square721 BT" panose="020B0504020202060204" pitchFamily="34" charset="0"/>
              </a:rPr>
              <a:t> for this informative knowledge sharing session. </a:t>
            </a:r>
          </a:p>
          <a:p>
            <a:pPr algn="just"/>
            <a:endParaRPr lang="en-US" sz="2400" b="1" i="1" dirty="0">
              <a:latin typeface="Square721 BT" panose="020B0504020202060204" pitchFamily="34" charset="0"/>
            </a:endParaRPr>
          </a:p>
          <a:p>
            <a:pPr algn="just">
              <a:spcAft>
                <a:spcPts val="800"/>
              </a:spcAft>
            </a:pPr>
            <a:endParaRPr lang="en-US" sz="2400" dirty="0">
              <a:latin typeface="Swis721 BT" pitchFamily="34" charset="0"/>
            </a:endParaRPr>
          </a:p>
        </p:txBody>
      </p:sp>
      <p:grpSp>
        <p:nvGrpSpPr>
          <p:cNvPr id="12" name="Group 11"/>
          <p:cNvGrpSpPr/>
          <p:nvPr/>
        </p:nvGrpSpPr>
        <p:grpSpPr>
          <a:xfrm>
            <a:off x="-30480" y="1872631"/>
            <a:ext cx="10692406" cy="1152127"/>
            <a:chOff x="-9198916" y="4464918"/>
            <a:chExt cx="10692406" cy="1327211"/>
          </a:xfrm>
        </p:grpSpPr>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98916" y="4464918"/>
              <a:ext cx="10692406" cy="1327211"/>
            </a:xfrm>
            <a:prstGeom prst="rect">
              <a:avLst/>
            </a:prstGeom>
          </p:spPr>
        </p:pic>
        <p:sp>
          <p:nvSpPr>
            <p:cNvPr id="14" name="TextBox 13"/>
            <p:cNvSpPr txBox="1"/>
            <p:nvPr/>
          </p:nvSpPr>
          <p:spPr>
            <a:xfrm>
              <a:off x="-6939708" y="4867349"/>
              <a:ext cx="6214316" cy="531822"/>
            </a:xfrm>
            <a:prstGeom prst="rect">
              <a:avLst/>
            </a:prstGeom>
            <a:noFill/>
          </p:spPr>
          <p:txBody>
            <a:bodyPr wrap="square" rtlCol="0">
              <a:spAutoFit/>
            </a:bodyPr>
            <a:lstStyle/>
            <a:p>
              <a:pPr algn="ctr"/>
              <a:r>
                <a:rPr lang="en-IN" sz="2400" b="1" dirty="0">
                  <a:solidFill>
                    <a:schemeClr val="bg1"/>
                  </a:solidFill>
                  <a:latin typeface="Swis721 BT" panose="020B0504020202020204" pitchFamily="34" charset="0"/>
                </a:rPr>
                <a:t> SPECIAL PROJECT, EVENT &amp; AUDITS</a:t>
              </a:r>
            </a:p>
          </p:txBody>
        </p:sp>
      </p:grpSp>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72008" y="8425358"/>
            <a:ext cx="5418708" cy="4680520"/>
          </a:xfrm>
          <a:prstGeom prst="rect">
            <a:avLst/>
          </a:prstGeom>
          <a:ln>
            <a:solidFill>
              <a:schemeClr val="tx1"/>
            </a:solidFill>
          </a:ln>
        </p:spPr>
      </p:pic>
      <p:pic>
        <p:nvPicPr>
          <p:cNvPr id="5" name="Picture 4"/>
          <p:cNvPicPr>
            <a:picLocks noChangeAspect="1"/>
          </p:cNvPicPr>
          <p:nvPr/>
        </p:nvPicPr>
        <p:blipFill>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a:off x="5675267" y="10081542"/>
            <a:ext cx="4958146" cy="4234443"/>
          </a:xfrm>
          <a:prstGeom prst="rect">
            <a:avLst/>
          </a:prstGeom>
          <a:ln>
            <a:solidFill>
              <a:schemeClr val="tx1"/>
            </a:solidFill>
          </a:ln>
        </p:spPr>
      </p:pic>
    </p:spTree>
    <p:extLst>
      <p:ext uri="{BB962C8B-B14F-4D97-AF65-F5344CB8AC3E}">
        <p14:creationId xmlns:p14="http://schemas.microsoft.com/office/powerpoint/2010/main" val="4899598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3420" y="2880742"/>
            <a:ext cx="11155928" cy="532903"/>
          </a:xfrm>
          <a:prstGeom prst="rect">
            <a:avLst/>
          </a:prstGeom>
          <a:noFill/>
        </p:spPr>
        <p:txBody>
          <a:bodyPr wrap="square">
            <a:spAutoFit/>
          </a:bodyPr>
          <a:lstStyle/>
          <a:p>
            <a:pPr>
              <a:lnSpc>
                <a:spcPct val="107000"/>
              </a:lnSpc>
              <a:spcAft>
                <a:spcPts val="800"/>
              </a:spcAft>
            </a:pPr>
            <a:r>
              <a:rPr lang="en-US" sz="2800" b="1" dirty="0">
                <a:latin typeface="Square721 BT" panose="020B0504020202060204" pitchFamily="34" charset="0"/>
              </a:rPr>
              <a:t>BURLYFIELD PRODUCTS NOW ON JIOMART</a:t>
            </a:r>
            <a:endParaRPr lang="en-IN" sz="2800" b="1" dirty="0">
              <a:latin typeface="Square721 BT" panose="020B0504020202060204" pitchFamily="34" charset="0"/>
            </a:endParaRPr>
          </a:p>
        </p:txBody>
      </p:sp>
      <p:sp>
        <p:nvSpPr>
          <p:cNvPr id="10" name="Rectangle 9"/>
          <p:cNvSpPr/>
          <p:nvPr/>
        </p:nvSpPr>
        <p:spPr>
          <a:xfrm>
            <a:off x="31474" y="3744838"/>
            <a:ext cx="10601938" cy="2041585"/>
          </a:xfrm>
          <a:prstGeom prst="rect">
            <a:avLst/>
          </a:prstGeom>
        </p:spPr>
        <p:txBody>
          <a:bodyPr wrap="square">
            <a:spAutoFit/>
          </a:bodyPr>
          <a:lstStyle/>
          <a:p>
            <a:pPr algn="just"/>
            <a:r>
              <a:rPr lang="en-US" sz="2400" dirty="0">
                <a:latin typeface="Square721 BT" panose="020B0504020202060204" pitchFamily="34" charset="0"/>
              </a:rPr>
              <a:t>We are delighted to announce that all our </a:t>
            </a:r>
            <a:r>
              <a:rPr lang="en-US" sz="2400" dirty="0" err="1">
                <a:latin typeface="Square721 BT" panose="020B0504020202060204" pitchFamily="34" charset="0"/>
              </a:rPr>
              <a:t>Burlyfield</a:t>
            </a:r>
            <a:r>
              <a:rPr lang="en-US" sz="2400" dirty="0">
                <a:latin typeface="Square721 BT" panose="020B0504020202060204" pitchFamily="34" charset="0"/>
              </a:rPr>
              <a:t> products are now also available on </a:t>
            </a:r>
            <a:r>
              <a:rPr lang="en-US" sz="2400" dirty="0" err="1">
                <a:latin typeface="Square721 BT" panose="020B0504020202060204" pitchFamily="34" charset="0"/>
              </a:rPr>
              <a:t>Jiomart</a:t>
            </a:r>
            <a:r>
              <a:rPr lang="en-US" sz="2400" dirty="0">
                <a:latin typeface="Square721 BT" panose="020B0504020202060204" pitchFamily="34" charset="0"/>
              </a:rPr>
              <a:t> along with </a:t>
            </a:r>
            <a:r>
              <a:rPr lang="en-US" sz="2400" dirty="0" err="1">
                <a:latin typeface="Square721 BT" panose="020B0504020202060204" pitchFamily="34" charset="0"/>
              </a:rPr>
              <a:t>Bigbasket</a:t>
            </a:r>
            <a:r>
              <a:rPr lang="en-US" sz="2400" dirty="0">
                <a:latin typeface="Square721 BT" panose="020B0504020202060204" pitchFamily="34" charset="0"/>
              </a:rPr>
              <a:t>, Flipkart and Amazon. Now ordering your </a:t>
            </a:r>
            <a:r>
              <a:rPr lang="en-US" sz="2400" dirty="0" err="1">
                <a:latin typeface="Square721 BT" panose="020B0504020202060204" pitchFamily="34" charset="0"/>
              </a:rPr>
              <a:t>favourite</a:t>
            </a:r>
            <a:r>
              <a:rPr lang="en-US" sz="2400" dirty="0">
                <a:latin typeface="Square721 BT" panose="020B0504020202060204" pitchFamily="34" charset="0"/>
              </a:rPr>
              <a:t> summer special products is even more convenient. </a:t>
            </a:r>
          </a:p>
          <a:p>
            <a:pPr algn="just">
              <a:spcAft>
                <a:spcPts val="800"/>
              </a:spcAft>
            </a:pPr>
            <a:endParaRPr lang="en-US" sz="2400" dirty="0">
              <a:latin typeface="Swis721 BT" pitchFamily="34" charset="0"/>
            </a:endParaRPr>
          </a:p>
          <a:p>
            <a:pPr algn="just">
              <a:spcAft>
                <a:spcPts val="800"/>
              </a:spcAft>
            </a:pPr>
            <a:r>
              <a:rPr lang="en-US" sz="2400" dirty="0">
                <a:latin typeface="Swis721 BT" pitchFamily="34" charset="0"/>
                <a:hlinkClick r:id="rId2"/>
              </a:rPr>
              <a:t>https://</a:t>
            </a:r>
            <a:r>
              <a:rPr lang="en-US" sz="2400" dirty="0" err="1">
                <a:latin typeface="Swis721 BT" pitchFamily="34" charset="0"/>
                <a:hlinkClick r:id="rId2"/>
              </a:rPr>
              <a:t>www.jiomart.com</a:t>
            </a:r>
            <a:r>
              <a:rPr lang="en-US" sz="2400" dirty="0">
                <a:latin typeface="Swis721 BT" pitchFamily="34" charset="0"/>
                <a:hlinkClick r:id="rId2"/>
              </a:rPr>
              <a:t>/search/</a:t>
            </a:r>
            <a:r>
              <a:rPr lang="en-US" sz="2400" dirty="0" err="1">
                <a:latin typeface="Swis721 BT" pitchFamily="34" charset="0"/>
                <a:hlinkClick r:id="rId2"/>
              </a:rPr>
              <a:t>burlyfield</a:t>
            </a:r>
            <a:endParaRPr lang="en-US" sz="2400" dirty="0">
              <a:latin typeface="Swis721 BT" pitchFamily="34" charset="0"/>
            </a:endParaRPr>
          </a:p>
        </p:txBody>
      </p:sp>
      <p:grpSp>
        <p:nvGrpSpPr>
          <p:cNvPr id="12" name="Group 11"/>
          <p:cNvGrpSpPr/>
          <p:nvPr/>
        </p:nvGrpSpPr>
        <p:grpSpPr>
          <a:xfrm>
            <a:off x="-30480" y="1872631"/>
            <a:ext cx="10692406" cy="1152127"/>
            <a:chOff x="-9198916" y="4464918"/>
            <a:chExt cx="10692406" cy="1327211"/>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98916" y="4464918"/>
              <a:ext cx="10692406" cy="1327211"/>
            </a:xfrm>
            <a:prstGeom prst="rect">
              <a:avLst/>
            </a:prstGeom>
          </p:spPr>
        </p:pic>
        <p:sp>
          <p:nvSpPr>
            <p:cNvPr id="14" name="TextBox 13"/>
            <p:cNvSpPr txBox="1"/>
            <p:nvPr/>
          </p:nvSpPr>
          <p:spPr>
            <a:xfrm>
              <a:off x="-6939708" y="4867349"/>
              <a:ext cx="6214316" cy="531822"/>
            </a:xfrm>
            <a:prstGeom prst="rect">
              <a:avLst/>
            </a:prstGeom>
            <a:noFill/>
          </p:spPr>
          <p:txBody>
            <a:bodyPr wrap="square" rtlCol="0">
              <a:spAutoFit/>
            </a:bodyPr>
            <a:lstStyle/>
            <a:p>
              <a:pPr algn="ctr"/>
              <a:r>
                <a:rPr lang="en-IN" sz="2400" b="1" dirty="0">
                  <a:solidFill>
                    <a:schemeClr val="bg1"/>
                  </a:solidFill>
                  <a:latin typeface="Swis721 BT" panose="020B0504020202020204" pitchFamily="34" charset="0"/>
                </a:rPr>
                <a:t> SPECIAL PROJECT, EVENT &amp; AUDITS</a:t>
              </a:r>
            </a:p>
          </p:txBody>
        </p:sp>
      </p:grpSp>
      <p:pic>
        <p:nvPicPr>
          <p:cNvPr id="4" name="Picture 3" descr="A picture containing text, grass&#10;&#10;Description automatically generated">
            <a:extLst>
              <a:ext uri="{FF2B5EF4-FFF2-40B4-BE49-F238E27FC236}">
                <a16:creationId xmlns:a16="http://schemas.microsoft.com/office/drawing/2014/main" id="{951927DC-132B-FCA4-2750-D154076485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9415" y="6311372"/>
            <a:ext cx="5088534" cy="3147547"/>
          </a:xfrm>
          <a:prstGeom prst="rect">
            <a:avLst/>
          </a:prstGeom>
        </p:spPr>
      </p:pic>
      <p:pic>
        <p:nvPicPr>
          <p:cNvPr id="7" name="Picture 6" descr="A picture containing text, grass&#10;&#10;Description automatically generated">
            <a:extLst>
              <a:ext uri="{FF2B5EF4-FFF2-40B4-BE49-F238E27FC236}">
                <a16:creationId xmlns:a16="http://schemas.microsoft.com/office/drawing/2014/main" id="{AC51B72A-A07E-BB0A-C049-88F710A36D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934" y="6319310"/>
            <a:ext cx="5088535" cy="3147547"/>
          </a:xfrm>
          <a:prstGeom prst="rect">
            <a:avLst/>
          </a:prstGeom>
        </p:spPr>
      </p:pic>
      <p:pic>
        <p:nvPicPr>
          <p:cNvPr id="11" name="Picture 10" descr="A picture containing website&#10;&#10;Description automatically generated">
            <a:extLst>
              <a:ext uri="{FF2B5EF4-FFF2-40B4-BE49-F238E27FC236}">
                <a16:creationId xmlns:a16="http://schemas.microsoft.com/office/drawing/2014/main" id="{8FA5016D-AC91-9C6D-67D7-BED58A1DCD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99178" y="9793937"/>
            <a:ext cx="6159500" cy="3810000"/>
          </a:xfrm>
          <a:prstGeom prst="rect">
            <a:avLst/>
          </a:prstGeom>
        </p:spPr>
      </p:pic>
    </p:spTree>
    <p:extLst>
      <p:ext uri="{BB962C8B-B14F-4D97-AF65-F5344CB8AC3E}">
        <p14:creationId xmlns:p14="http://schemas.microsoft.com/office/powerpoint/2010/main" val="39405342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30480" y="1872630"/>
            <a:ext cx="10692406" cy="1152127"/>
            <a:chOff x="-9198916" y="4464918"/>
            <a:chExt cx="10692406" cy="1327211"/>
          </a:xfrm>
        </p:grpSpPr>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98916" y="4464918"/>
              <a:ext cx="10692406" cy="1327211"/>
            </a:xfrm>
            <a:prstGeom prst="rect">
              <a:avLst/>
            </a:prstGeom>
          </p:spPr>
        </p:pic>
        <p:sp>
          <p:nvSpPr>
            <p:cNvPr id="14" name="TextBox 13"/>
            <p:cNvSpPr txBox="1"/>
            <p:nvPr/>
          </p:nvSpPr>
          <p:spPr>
            <a:xfrm>
              <a:off x="-6939708" y="4867349"/>
              <a:ext cx="6214316" cy="531822"/>
            </a:xfrm>
            <a:prstGeom prst="rect">
              <a:avLst/>
            </a:prstGeom>
            <a:noFill/>
          </p:spPr>
          <p:txBody>
            <a:bodyPr wrap="square" rtlCol="0">
              <a:spAutoFit/>
            </a:bodyPr>
            <a:lstStyle/>
            <a:p>
              <a:pPr algn="ctr"/>
              <a:r>
                <a:rPr lang="en-IN" sz="2400" b="1" dirty="0">
                  <a:solidFill>
                    <a:schemeClr val="bg1"/>
                  </a:solidFill>
                  <a:latin typeface="Swis721 BT" panose="020B0504020202020204" pitchFamily="34" charset="0"/>
                </a:rPr>
                <a:t>EMPLOYEE ENGAGEMENT &amp; CSR</a:t>
              </a:r>
            </a:p>
          </p:txBody>
        </p:sp>
      </p:grpSp>
      <p:sp>
        <p:nvSpPr>
          <p:cNvPr id="8" name="Rectangle 7"/>
          <p:cNvSpPr/>
          <p:nvPr/>
        </p:nvSpPr>
        <p:spPr>
          <a:xfrm>
            <a:off x="1890316" y="2952750"/>
            <a:ext cx="6696744" cy="553357"/>
          </a:xfrm>
          <a:prstGeom prst="rect">
            <a:avLst/>
          </a:prstGeom>
          <a:solidFill>
            <a:schemeClr val="bg1"/>
          </a:solidFill>
        </p:spPr>
        <p:txBody>
          <a:bodyPr wrap="square">
            <a:spAutoFit/>
          </a:bodyPr>
          <a:lstStyle/>
          <a:p>
            <a:pPr algn="ctr">
              <a:lnSpc>
                <a:spcPct val="107000"/>
              </a:lnSpc>
              <a:spcAft>
                <a:spcPts val="800"/>
              </a:spcAft>
            </a:pPr>
            <a:r>
              <a:rPr lang="en-US" sz="2800" b="1" dirty="0">
                <a:latin typeface="Swis721 BT" pitchFamily="34" charset="0"/>
              </a:rPr>
              <a:t>PLANT COMMUNICATION MEETINGS</a:t>
            </a:r>
            <a:endParaRPr lang="en-IN" sz="2800" b="1" dirty="0">
              <a:latin typeface="Swis721 BT" pitchFamily="34" charset="0"/>
            </a:endParaRPr>
          </a:p>
        </p:txBody>
      </p:sp>
      <p:sp>
        <p:nvSpPr>
          <p:cNvPr id="10" name="Rectangle 9"/>
          <p:cNvSpPr/>
          <p:nvPr/>
        </p:nvSpPr>
        <p:spPr>
          <a:xfrm>
            <a:off x="0" y="3527612"/>
            <a:ext cx="10693400" cy="7631000"/>
          </a:xfrm>
          <a:prstGeom prst="rect">
            <a:avLst/>
          </a:prstGeom>
        </p:spPr>
        <p:txBody>
          <a:bodyPr wrap="square">
            <a:spAutoFit/>
          </a:bodyPr>
          <a:lstStyle/>
          <a:p>
            <a:pPr algn="just">
              <a:lnSpc>
                <a:spcPct val="107000"/>
              </a:lnSpc>
              <a:spcAft>
                <a:spcPts val="800"/>
              </a:spcAft>
            </a:pPr>
            <a:r>
              <a:rPr lang="en-US" sz="2400" dirty="0">
                <a:latin typeface="Swis721 BT" pitchFamily="34" charset="0"/>
              </a:rPr>
              <a:t>At Rucha Group, we believe in creating an environment of open communication and collaboration, that's why we have regular PCM (Performance Communication Meeting) sessions for our employees. These sessions provide an ideal platform for our employees to report on the business environment, discuss strategy, reward improvements and address grievances. </a:t>
            </a:r>
          </a:p>
          <a:p>
            <a:pPr algn="just">
              <a:lnSpc>
                <a:spcPct val="107000"/>
              </a:lnSpc>
              <a:spcAft>
                <a:spcPts val="800"/>
              </a:spcAft>
            </a:pPr>
            <a:endParaRPr lang="en-US" sz="2400" dirty="0">
              <a:latin typeface="Swis721 BT" pitchFamily="34" charset="0"/>
            </a:endParaRPr>
          </a:p>
          <a:p>
            <a:pPr algn="just">
              <a:lnSpc>
                <a:spcPct val="107000"/>
              </a:lnSpc>
              <a:spcAft>
                <a:spcPts val="800"/>
              </a:spcAft>
            </a:pPr>
            <a:r>
              <a:rPr lang="en-US" sz="2400" dirty="0">
                <a:latin typeface="Swis721 BT" pitchFamily="34" charset="0"/>
              </a:rPr>
              <a:t>This month, our colleagues from Hosur (Plant 9) had the privilege of being addressed by our Vice President, Plant Heads and HODs. During the session, our employees were recognized and awarded for their performance in various competitions such as:</a:t>
            </a:r>
          </a:p>
          <a:p>
            <a:pPr algn="just">
              <a:lnSpc>
                <a:spcPct val="107000"/>
              </a:lnSpc>
              <a:spcAft>
                <a:spcPts val="800"/>
              </a:spcAft>
            </a:pPr>
            <a:endParaRPr lang="en-US" sz="2400" dirty="0">
              <a:latin typeface="Swis721 BT" pitchFamily="34" charset="0"/>
            </a:endParaRPr>
          </a:p>
          <a:p>
            <a:pPr marL="342900" indent="-342900" algn="just">
              <a:lnSpc>
                <a:spcPct val="107000"/>
              </a:lnSpc>
              <a:spcAft>
                <a:spcPts val="800"/>
              </a:spcAft>
              <a:buFont typeface="Arial" panose="020B0604020202020204" pitchFamily="34" charset="0"/>
              <a:buChar char="•"/>
            </a:pPr>
            <a:r>
              <a:rPr lang="en-US" sz="2400" dirty="0">
                <a:latin typeface="Swis721 BT" pitchFamily="34" charset="0"/>
              </a:rPr>
              <a:t>Best Kaizen</a:t>
            </a:r>
          </a:p>
          <a:p>
            <a:pPr marL="342900" indent="-342900" algn="just">
              <a:lnSpc>
                <a:spcPct val="107000"/>
              </a:lnSpc>
              <a:spcAft>
                <a:spcPts val="800"/>
              </a:spcAft>
              <a:buFont typeface="Arial" panose="020B0604020202020204" pitchFamily="34" charset="0"/>
              <a:buChar char="•"/>
            </a:pPr>
            <a:r>
              <a:rPr lang="en-US" sz="2400" dirty="0">
                <a:latin typeface="Swis721 BT" pitchFamily="34" charset="0"/>
              </a:rPr>
              <a:t>Best Employee</a:t>
            </a:r>
          </a:p>
          <a:p>
            <a:pPr marL="342900" indent="-342900" algn="just">
              <a:lnSpc>
                <a:spcPct val="107000"/>
              </a:lnSpc>
              <a:spcAft>
                <a:spcPts val="800"/>
              </a:spcAft>
              <a:buFont typeface="Arial" panose="020B0604020202020204" pitchFamily="34" charset="0"/>
              <a:buChar char="•"/>
            </a:pPr>
            <a:r>
              <a:rPr lang="en-US" sz="2400" dirty="0">
                <a:latin typeface="Swis721 BT" pitchFamily="34" charset="0"/>
              </a:rPr>
              <a:t>Best Operator</a:t>
            </a:r>
          </a:p>
          <a:p>
            <a:pPr marL="342900" indent="-342900" algn="just">
              <a:lnSpc>
                <a:spcPct val="107000"/>
              </a:lnSpc>
              <a:spcAft>
                <a:spcPts val="800"/>
              </a:spcAft>
              <a:buFont typeface="Arial" panose="020B0604020202020204" pitchFamily="34" charset="0"/>
              <a:buChar char="•"/>
            </a:pPr>
            <a:r>
              <a:rPr lang="en-US" sz="2400" dirty="0">
                <a:latin typeface="Swis721 BT" pitchFamily="34" charset="0"/>
              </a:rPr>
              <a:t>Best Quality Inspector</a:t>
            </a:r>
          </a:p>
          <a:p>
            <a:pPr marL="342900" indent="-342900" algn="just">
              <a:lnSpc>
                <a:spcPct val="107000"/>
              </a:lnSpc>
              <a:spcAft>
                <a:spcPts val="800"/>
              </a:spcAft>
              <a:buFont typeface="Arial" panose="020B0604020202020204" pitchFamily="34" charset="0"/>
              <a:buChar char="•"/>
            </a:pPr>
            <a:r>
              <a:rPr lang="en-US" sz="2400" dirty="0">
                <a:latin typeface="Swis721 BT" pitchFamily="34" charset="0"/>
              </a:rPr>
              <a:t>Best Performer of the Month</a:t>
            </a:r>
          </a:p>
        </p:txBody>
      </p:sp>
      <p:pic>
        <p:nvPicPr>
          <p:cNvPr id="5" name="Picture 4">
            <a:extLst>
              <a:ext uri="{FF2B5EF4-FFF2-40B4-BE49-F238E27FC236}">
                <a16:creationId xmlns:a16="http://schemas.microsoft.com/office/drawing/2014/main" id="{DE5A3E57-EBBA-DB73-1097-48E24C95514E}"/>
              </a:ext>
            </a:extLst>
          </p:cNvPr>
          <p:cNvPicPr>
            <a:picLocks noChangeAspect="1"/>
          </p:cNvPicPr>
          <p:nvPr/>
        </p:nvPicPr>
        <p:blipFill rotWithShape="1">
          <a:blip r:embed="rId3"/>
          <a:srcRect t="7764"/>
          <a:stretch/>
        </p:blipFill>
        <p:spPr>
          <a:xfrm>
            <a:off x="356520" y="11352384"/>
            <a:ext cx="3744416" cy="2664296"/>
          </a:xfrm>
          <a:prstGeom prst="rect">
            <a:avLst/>
          </a:prstGeom>
        </p:spPr>
      </p:pic>
      <p:pic>
        <p:nvPicPr>
          <p:cNvPr id="9" name="Picture 8" descr="A picture containing text, people, different, several&#10;&#10;Description automatically generated">
            <a:extLst>
              <a:ext uri="{FF2B5EF4-FFF2-40B4-BE49-F238E27FC236}">
                <a16:creationId xmlns:a16="http://schemas.microsoft.com/office/drawing/2014/main" id="{E859DA22-F113-7E0E-5D0A-F2AFDB516150}"/>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4482604" y="7633270"/>
            <a:ext cx="6028928" cy="6696744"/>
          </a:xfrm>
          <a:prstGeom prst="rect">
            <a:avLst/>
          </a:prstGeom>
          <a:ln w="12700">
            <a:solidFill>
              <a:schemeClr val="tx1"/>
            </a:solidFill>
          </a:ln>
        </p:spPr>
      </p:pic>
    </p:spTree>
    <p:extLst>
      <p:ext uri="{BB962C8B-B14F-4D97-AF65-F5344CB8AC3E}">
        <p14:creationId xmlns:p14="http://schemas.microsoft.com/office/powerpoint/2010/main" val="24263065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30480" y="1872630"/>
            <a:ext cx="10692406" cy="1152127"/>
            <a:chOff x="-9198916" y="4464918"/>
            <a:chExt cx="10692406" cy="1327211"/>
          </a:xfrm>
        </p:grpSpPr>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98916" y="4464918"/>
              <a:ext cx="10692406" cy="1327211"/>
            </a:xfrm>
            <a:prstGeom prst="rect">
              <a:avLst/>
            </a:prstGeom>
          </p:spPr>
        </p:pic>
        <p:sp>
          <p:nvSpPr>
            <p:cNvPr id="14" name="TextBox 13"/>
            <p:cNvSpPr txBox="1"/>
            <p:nvPr/>
          </p:nvSpPr>
          <p:spPr>
            <a:xfrm>
              <a:off x="-6939708" y="4867349"/>
              <a:ext cx="6214316" cy="531822"/>
            </a:xfrm>
            <a:prstGeom prst="rect">
              <a:avLst/>
            </a:prstGeom>
            <a:noFill/>
          </p:spPr>
          <p:txBody>
            <a:bodyPr wrap="square" rtlCol="0">
              <a:spAutoFit/>
            </a:bodyPr>
            <a:lstStyle/>
            <a:p>
              <a:pPr algn="ctr"/>
              <a:r>
                <a:rPr lang="en-IN" sz="2400" b="1" dirty="0">
                  <a:solidFill>
                    <a:schemeClr val="bg1"/>
                  </a:solidFill>
                  <a:latin typeface="Swis721 BT" panose="020B0504020202020204" pitchFamily="34" charset="0"/>
                </a:rPr>
                <a:t>EMPLOYEE ENGAGEMENT &amp; CSR</a:t>
              </a:r>
            </a:p>
          </p:txBody>
        </p:sp>
      </p:grpSp>
      <p:sp>
        <p:nvSpPr>
          <p:cNvPr id="16" name="Rectangle 15"/>
          <p:cNvSpPr/>
          <p:nvPr/>
        </p:nvSpPr>
        <p:spPr>
          <a:xfrm>
            <a:off x="1787331" y="2861898"/>
            <a:ext cx="7056784" cy="522900"/>
          </a:xfrm>
          <a:prstGeom prst="rect">
            <a:avLst/>
          </a:prstGeom>
          <a:solidFill>
            <a:schemeClr val="bg1"/>
          </a:solidFill>
        </p:spPr>
        <p:txBody>
          <a:bodyPr wrap="square">
            <a:spAutoFit/>
          </a:bodyPr>
          <a:lstStyle/>
          <a:p>
            <a:pPr algn="ctr">
              <a:lnSpc>
                <a:spcPct val="107000"/>
              </a:lnSpc>
              <a:spcAft>
                <a:spcPts val="800"/>
              </a:spcAft>
            </a:pPr>
            <a:r>
              <a:rPr lang="en-US" sz="2800" b="1" dirty="0">
                <a:latin typeface="Swis721 BT" pitchFamily="34" charset="0"/>
              </a:rPr>
              <a:t>BIRTHDAY CELEBRATIONS</a:t>
            </a:r>
            <a:endParaRPr lang="en-IN" sz="2800" b="1" dirty="0">
              <a:latin typeface="Swis721 BT" pitchFamily="34" charset="0"/>
            </a:endParaRPr>
          </a:p>
        </p:txBody>
      </p:sp>
      <p:sp>
        <p:nvSpPr>
          <p:cNvPr id="18" name="Rectangle 17"/>
          <p:cNvSpPr/>
          <p:nvPr/>
        </p:nvSpPr>
        <p:spPr>
          <a:xfrm>
            <a:off x="18108" y="3782857"/>
            <a:ext cx="10723880" cy="2437270"/>
          </a:xfrm>
          <a:prstGeom prst="rect">
            <a:avLst/>
          </a:prstGeom>
        </p:spPr>
        <p:txBody>
          <a:bodyPr wrap="square">
            <a:spAutoFit/>
          </a:bodyPr>
          <a:lstStyle/>
          <a:p>
            <a:pPr algn="just">
              <a:lnSpc>
                <a:spcPct val="107000"/>
              </a:lnSpc>
              <a:spcAft>
                <a:spcPts val="800"/>
              </a:spcAft>
            </a:pPr>
            <a:r>
              <a:rPr lang="en-US" sz="2400" dirty="0">
                <a:latin typeface="Swis721 BT" pitchFamily="34" charset="0"/>
              </a:rPr>
              <a:t>Our  employees are the backbone of our company. They are the driving force behind the success of the organization. Therefore, it's essential to appreciate and recognize their efforts and hard work. Birthdays are a special occasion for everyone, and it's a great opportunity for the company to show their appreciation towards the employee. Here are the glimpses of our celebrations from various sites (Plants).</a:t>
            </a:r>
          </a:p>
        </p:txBody>
      </p:sp>
      <p:pic>
        <p:nvPicPr>
          <p:cNvPr id="9" name="Picture 8" descr="A picture containing indoor, ceiling, floor, person&#10;&#10;Description automatically generated">
            <a:extLst>
              <a:ext uri="{FF2B5EF4-FFF2-40B4-BE49-F238E27FC236}">
                <a16:creationId xmlns:a16="http://schemas.microsoft.com/office/drawing/2014/main" id="{1BCBE198-D5BF-1669-8A41-BA3940D6C0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166" y="6553150"/>
            <a:ext cx="5215227" cy="4032448"/>
          </a:xfrm>
          <a:prstGeom prst="rect">
            <a:avLst/>
          </a:prstGeom>
          <a:ln>
            <a:solidFill>
              <a:schemeClr val="tx1"/>
            </a:solidFill>
          </a:ln>
        </p:spPr>
      </p:pic>
      <p:pic>
        <p:nvPicPr>
          <p:cNvPr id="11" name="Picture 10" descr="A group of people standing around a table with food on it&#10;&#10;Description automatically generated with medium confidence">
            <a:extLst>
              <a:ext uri="{FF2B5EF4-FFF2-40B4-BE49-F238E27FC236}">
                <a16:creationId xmlns:a16="http://schemas.microsoft.com/office/drawing/2014/main" id="{65887E0A-79F2-E792-2955-2EAF3D8EF3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07100" y="10702680"/>
            <a:ext cx="4447134" cy="3483318"/>
          </a:xfrm>
          <a:prstGeom prst="rect">
            <a:avLst/>
          </a:prstGeom>
          <a:ln>
            <a:solidFill>
              <a:schemeClr val="tx1"/>
            </a:solidFill>
          </a:ln>
        </p:spPr>
      </p:pic>
      <p:pic>
        <p:nvPicPr>
          <p:cNvPr id="17" name="Picture 16" descr="A group of men cutting a cake&#10;&#10;Description automatically generated with medium confidence">
            <a:extLst>
              <a:ext uri="{FF2B5EF4-FFF2-40B4-BE49-F238E27FC236}">
                <a16:creationId xmlns:a16="http://schemas.microsoft.com/office/drawing/2014/main" id="{6FD15418-1D12-C7A5-E894-C77D5DD89F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9166" y="10702680"/>
            <a:ext cx="5215227" cy="3483318"/>
          </a:xfrm>
          <a:prstGeom prst="rect">
            <a:avLst/>
          </a:prstGeom>
          <a:ln>
            <a:solidFill>
              <a:schemeClr val="tx1"/>
            </a:solidFill>
          </a:ln>
        </p:spPr>
      </p:pic>
      <p:pic>
        <p:nvPicPr>
          <p:cNvPr id="19" name="Picture 18">
            <a:extLst>
              <a:ext uri="{FF2B5EF4-FFF2-40B4-BE49-F238E27FC236}">
                <a16:creationId xmlns:a16="http://schemas.microsoft.com/office/drawing/2014/main" id="{A3254909-0DDB-F958-8CA8-1F47F9F5360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07100" y="6553150"/>
            <a:ext cx="4447134" cy="4032448"/>
          </a:xfrm>
          <a:prstGeom prst="rect">
            <a:avLst/>
          </a:prstGeom>
          <a:ln>
            <a:solidFill>
              <a:schemeClr val="tx1"/>
            </a:solidFill>
          </a:ln>
        </p:spPr>
      </p:pic>
    </p:spTree>
    <p:extLst>
      <p:ext uri="{BB962C8B-B14F-4D97-AF65-F5344CB8AC3E}">
        <p14:creationId xmlns:p14="http://schemas.microsoft.com/office/powerpoint/2010/main" val="42258265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1872630"/>
            <a:ext cx="10718347" cy="1152126"/>
            <a:chOff x="-9113542" y="4493455"/>
            <a:chExt cx="11736582" cy="1327211"/>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13542" y="4493455"/>
              <a:ext cx="11736582" cy="1327211"/>
            </a:xfrm>
            <a:prstGeom prst="rect">
              <a:avLst/>
            </a:prstGeom>
          </p:spPr>
        </p:pic>
        <p:sp>
          <p:nvSpPr>
            <p:cNvPr id="6" name="TextBox 5"/>
            <p:cNvSpPr txBox="1"/>
            <p:nvPr/>
          </p:nvSpPr>
          <p:spPr>
            <a:xfrm>
              <a:off x="-6683210" y="4945002"/>
              <a:ext cx="6652434" cy="460912"/>
            </a:xfrm>
            <a:prstGeom prst="rect">
              <a:avLst/>
            </a:prstGeom>
            <a:noFill/>
          </p:spPr>
          <p:txBody>
            <a:bodyPr wrap="square" rtlCol="0">
              <a:spAutoFit/>
            </a:bodyPr>
            <a:lstStyle/>
            <a:p>
              <a:pPr algn="ctr"/>
              <a:r>
                <a:rPr lang="en-IN" sz="2000" b="1" dirty="0">
                  <a:solidFill>
                    <a:schemeClr val="bg1"/>
                  </a:solidFill>
                  <a:latin typeface="Swis721 BT" panose="020B0504020202020204" pitchFamily="34" charset="0"/>
                </a:rPr>
                <a:t>MOTIVATION &amp; PERSONALITY DEVELOPMENT </a:t>
              </a:r>
            </a:p>
          </p:txBody>
        </p:sp>
      </p:grpSp>
      <p:sp>
        <p:nvSpPr>
          <p:cNvPr id="7" name="TextBox 6"/>
          <p:cNvSpPr txBox="1"/>
          <p:nvPr/>
        </p:nvSpPr>
        <p:spPr>
          <a:xfrm>
            <a:off x="0" y="2880742"/>
            <a:ext cx="10693400" cy="1014380"/>
          </a:xfrm>
          <a:prstGeom prst="rect">
            <a:avLst/>
          </a:prstGeom>
        </p:spPr>
        <p:txBody>
          <a:bodyPr wrap="square">
            <a:spAutoFit/>
          </a:bodyPr>
          <a:lstStyle>
            <a:defPPr>
              <a:defRPr lang="en-US"/>
            </a:defPPr>
            <a:lvl1pPr algn="ctr">
              <a:lnSpc>
                <a:spcPct val="107000"/>
              </a:lnSpc>
              <a:spcAft>
                <a:spcPts val="800"/>
              </a:spcAft>
              <a:defRPr sz="2800" b="1">
                <a:latin typeface="Swis721 BT" pitchFamily="34" charset="0"/>
              </a:defRPr>
            </a:lvl1pPr>
          </a:lstStyle>
          <a:p>
            <a:pPr algn="l"/>
            <a:r>
              <a:rPr lang="en-IN" dirty="0"/>
              <a:t>MOTIVATIONAL STORY: THE STORY OF THE GRATEFUL STARFISHES (INSPIRING STORY ABOUT ATTITUDE)</a:t>
            </a:r>
          </a:p>
        </p:txBody>
      </p:sp>
      <p:sp>
        <p:nvSpPr>
          <p:cNvPr id="8" name="Rectangle 7"/>
          <p:cNvSpPr/>
          <p:nvPr/>
        </p:nvSpPr>
        <p:spPr>
          <a:xfrm>
            <a:off x="0" y="6121102"/>
            <a:ext cx="10718347" cy="7030643"/>
          </a:xfrm>
          <a:prstGeom prst="rect">
            <a:avLst/>
          </a:prstGeom>
        </p:spPr>
        <p:txBody>
          <a:bodyPr wrap="square">
            <a:spAutoFit/>
          </a:bodyPr>
          <a:lstStyle/>
          <a:p>
            <a:pPr algn="just">
              <a:lnSpc>
                <a:spcPct val="107000"/>
              </a:lnSpc>
              <a:spcAft>
                <a:spcPts val="800"/>
              </a:spcAft>
            </a:pPr>
            <a:r>
              <a:rPr lang="en-IN" sz="2400" dirty="0">
                <a:latin typeface="Swis721 BT" pitchFamily="34" charset="0"/>
              </a:rPr>
              <a:t>One morning, an elderly man was walking along the beach when he noticed a young boy picking something off the sand and throwing it into the sea.</a:t>
            </a:r>
          </a:p>
          <a:p>
            <a:pPr algn="just">
              <a:lnSpc>
                <a:spcPct val="107000"/>
              </a:lnSpc>
              <a:spcAft>
                <a:spcPts val="800"/>
              </a:spcAft>
            </a:pPr>
            <a:r>
              <a:rPr lang="en-IN" sz="2400" dirty="0">
                <a:latin typeface="Swis721 BT" pitchFamily="34" charset="0"/>
              </a:rPr>
              <a:t>As he got closer, the man realized the child was throwing stranded starfishes that had washed up on the shore back into the breaking waves.</a:t>
            </a:r>
          </a:p>
          <a:p>
            <a:pPr algn="just">
              <a:lnSpc>
                <a:spcPct val="107000"/>
              </a:lnSpc>
              <a:spcAft>
                <a:spcPts val="800"/>
              </a:spcAft>
            </a:pPr>
            <a:r>
              <a:rPr lang="en-IN" sz="2400" dirty="0">
                <a:latin typeface="Swis721 BT" pitchFamily="34" charset="0"/>
              </a:rPr>
              <a:t>Approaching the boy, the man asked what he was doing.</a:t>
            </a:r>
          </a:p>
          <a:p>
            <a:pPr algn="just">
              <a:lnSpc>
                <a:spcPct val="107000"/>
              </a:lnSpc>
              <a:spcAft>
                <a:spcPts val="800"/>
              </a:spcAft>
            </a:pPr>
            <a:r>
              <a:rPr lang="en-IN" sz="2400" dirty="0">
                <a:latin typeface="Swis721 BT" pitchFamily="34" charset="0"/>
              </a:rPr>
              <a:t>“The starfish will die if they’re still on the shore when the sun rises,” he replied.</a:t>
            </a:r>
          </a:p>
          <a:p>
            <a:pPr algn="just">
              <a:lnSpc>
                <a:spcPct val="107000"/>
              </a:lnSpc>
              <a:spcAft>
                <a:spcPts val="800"/>
              </a:spcAft>
            </a:pPr>
            <a:r>
              <a:rPr lang="en-IN" sz="2400" dirty="0">
                <a:latin typeface="Swis721 BT" pitchFamily="34" charset="0"/>
              </a:rPr>
              <a:t>Perplexed, the old man said, “But that’s pointless! There are countless miles of beach and thousands of starfish. It doesn’t matter how many you return to the water, you can’t make a difference. ”Unfazed, the boy bent down, picked up another starfish, and tossed it into the sea.</a:t>
            </a:r>
          </a:p>
          <a:p>
            <a:pPr algn="just">
              <a:lnSpc>
                <a:spcPct val="107000"/>
              </a:lnSpc>
              <a:spcAft>
                <a:spcPts val="800"/>
              </a:spcAft>
            </a:pPr>
            <a:r>
              <a:rPr lang="en-IN" sz="2400" dirty="0">
                <a:latin typeface="Swis721 BT" pitchFamily="34" charset="0"/>
              </a:rPr>
              <a:t>“It matters to this one,” he said.</a:t>
            </a:r>
            <a:endParaRPr lang="en-IN" sz="2400" b="1" dirty="0">
              <a:latin typeface="Swis721 BT" pitchFamily="34" charset="0"/>
            </a:endParaRPr>
          </a:p>
          <a:p>
            <a:pPr algn="just">
              <a:lnSpc>
                <a:spcPct val="107000"/>
              </a:lnSpc>
              <a:spcAft>
                <a:spcPts val="800"/>
              </a:spcAft>
            </a:pPr>
            <a:r>
              <a:rPr lang="en-IN" sz="2400" b="1" dirty="0">
                <a:latin typeface="Swis721 BT" pitchFamily="34" charset="0"/>
              </a:rPr>
              <a:t>Moral of the story: </a:t>
            </a:r>
            <a:r>
              <a:rPr lang="en-IN" sz="2400" dirty="0">
                <a:latin typeface="Swis721 BT" pitchFamily="34" charset="0"/>
              </a:rPr>
              <a:t>No matter the odds of success or the scale of the challenge, your actions can make a difference. It’s better to light a candle than curse the dark. Every little counts. Doing something to make a positive change is always better than nothing!</a:t>
            </a:r>
          </a:p>
        </p:txBody>
      </p:sp>
      <p:sp>
        <p:nvSpPr>
          <p:cNvPr id="3074" name="AutoShape 2" descr="Be kind to others even if it hurts you - YouTub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3076" name="AutoShape 4" descr="Be kind to others even if it hurts you - YouTub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3078" name="AutoShape 6" descr="Be kind to others even if it hurts you - YouTub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3080" name="AutoShape 8" descr="Be kind to others even if it hurts you - YouTub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9" name="Picture 8">
            <a:extLst>
              <a:ext uri="{FF2B5EF4-FFF2-40B4-BE49-F238E27FC236}">
                <a16:creationId xmlns:a16="http://schemas.microsoft.com/office/drawing/2014/main" id="{7CD2C186-124D-8CA7-82F5-7D22C0CA87AB}"/>
              </a:ext>
            </a:extLst>
          </p:cNvPr>
          <p:cNvPicPr>
            <a:picLocks noChangeAspect="1"/>
          </p:cNvPicPr>
          <p:nvPr/>
        </p:nvPicPr>
        <p:blipFill>
          <a:blip r:embed="rId3"/>
          <a:stretch>
            <a:fillRect/>
          </a:stretch>
        </p:blipFill>
        <p:spPr>
          <a:xfrm>
            <a:off x="-13375" y="13105878"/>
            <a:ext cx="10706775" cy="1201809"/>
          </a:xfrm>
          <a:prstGeom prst="rect">
            <a:avLst/>
          </a:prstGeom>
        </p:spPr>
      </p:pic>
      <p:sp>
        <p:nvSpPr>
          <p:cNvPr id="3082" name="AutoShape 10" descr="Be kind to others even if it hurts you - YouTub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3" name="Rectangle 2">
            <a:extLst>
              <a:ext uri="{FF2B5EF4-FFF2-40B4-BE49-F238E27FC236}">
                <a16:creationId xmlns:a16="http://schemas.microsoft.com/office/drawing/2014/main" id="{D2BBB1F7-7C63-5792-E791-C8E9475C5AD8}"/>
              </a:ext>
            </a:extLst>
          </p:cNvPr>
          <p:cNvSpPr>
            <a:spLocks noChangeArrowheads="1"/>
          </p:cNvSpPr>
          <p:nvPr/>
        </p:nvSpPr>
        <p:spPr bwMode="auto">
          <a:xfrm>
            <a:off x="152400" y="242500"/>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4" name="Picture 13" descr="Motivational stories don’t get much better than this one about starfishes!"/>
          <p:cNvPicPr/>
          <p:nvPr/>
        </p:nvPicPr>
        <p:blipFill>
          <a:blip r:embed="rId4">
            <a:extLst>
              <a:ext uri="{28A0092B-C50C-407E-A947-70E740481C1C}">
                <a14:useLocalDpi xmlns:a14="http://schemas.microsoft.com/office/drawing/2010/main" val="0"/>
              </a:ext>
            </a:extLst>
          </a:blip>
          <a:srcRect/>
          <a:stretch>
            <a:fillRect/>
          </a:stretch>
        </p:blipFill>
        <p:spPr bwMode="auto">
          <a:xfrm>
            <a:off x="3114452" y="3816846"/>
            <a:ext cx="4824536" cy="2363869"/>
          </a:xfrm>
          <a:prstGeom prst="rect">
            <a:avLst/>
          </a:prstGeom>
          <a:noFill/>
          <a:ln>
            <a:noFill/>
          </a:ln>
        </p:spPr>
      </p:pic>
    </p:spTree>
    <p:extLst>
      <p:ext uri="{BB962C8B-B14F-4D97-AF65-F5344CB8AC3E}">
        <p14:creationId xmlns:p14="http://schemas.microsoft.com/office/powerpoint/2010/main" val="42628614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36210" y="3047405"/>
            <a:ext cx="8586954" cy="769441"/>
          </a:xfrm>
          <a:prstGeom prst="rect">
            <a:avLst/>
          </a:prstGeom>
          <a:noFill/>
        </p:spPr>
        <p:txBody>
          <a:bodyPr wrap="square" rtlCol="0">
            <a:spAutoFit/>
          </a:bodyPr>
          <a:lstStyle/>
          <a:p>
            <a:pPr algn="ctr"/>
            <a:r>
              <a:rPr lang="en-IN" sz="4400" b="1" dirty="0">
                <a:solidFill>
                  <a:srgbClr val="FEA402"/>
                </a:solidFill>
                <a:latin typeface="Swis721 BT" panose="020B0504020202020204" pitchFamily="34" charset="0"/>
              </a:rPr>
              <a:t>CONTENTS</a:t>
            </a:r>
          </a:p>
        </p:txBody>
      </p:sp>
      <p:sp>
        <p:nvSpPr>
          <p:cNvPr id="2" name="TextBox 1"/>
          <p:cNvSpPr txBox="1"/>
          <p:nvPr/>
        </p:nvSpPr>
        <p:spPr>
          <a:xfrm>
            <a:off x="1820077" y="3952140"/>
            <a:ext cx="9143247" cy="9571851"/>
          </a:xfrm>
          <a:prstGeom prst="rect">
            <a:avLst/>
          </a:prstGeom>
          <a:noFill/>
        </p:spPr>
        <p:txBody>
          <a:bodyPr wrap="square" rtlCol="0">
            <a:spAutoFit/>
          </a:bodyPr>
          <a:lstStyle/>
          <a:p>
            <a:pPr>
              <a:lnSpc>
                <a:spcPct val="200000"/>
              </a:lnSpc>
            </a:pPr>
            <a:r>
              <a:rPr lang="en-US" sz="2800" b="1" dirty="0">
                <a:latin typeface="Swis721 BT" panose="020B0504020202020204" pitchFamily="34" charset="0"/>
              </a:rPr>
              <a:t>AWARDS, APPRECIATIONS &amp; FELICITATIONS</a:t>
            </a:r>
          </a:p>
          <a:p>
            <a:pPr>
              <a:lnSpc>
                <a:spcPct val="200000"/>
              </a:lnSpc>
            </a:pPr>
            <a:endParaRPr lang="en-US" sz="2800" b="1" dirty="0">
              <a:latin typeface="Swis721 BT" panose="020B0504020202020204" pitchFamily="34" charset="0"/>
            </a:endParaRPr>
          </a:p>
          <a:p>
            <a:pPr>
              <a:lnSpc>
                <a:spcPct val="200000"/>
              </a:lnSpc>
            </a:pPr>
            <a:r>
              <a:rPr lang="en-US" sz="2800" b="1" dirty="0">
                <a:latin typeface="Swis721 BT" panose="020B0504020202020204" pitchFamily="34" charset="0"/>
              </a:rPr>
              <a:t>TECHNICAL BLOGS</a:t>
            </a:r>
          </a:p>
          <a:p>
            <a:pPr>
              <a:lnSpc>
                <a:spcPct val="200000"/>
              </a:lnSpc>
            </a:pPr>
            <a:endParaRPr lang="en-US" sz="2800" b="1" dirty="0">
              <a:latin typeface="Swis721 BT" panose="020B0504020202020204" pitchFamily="34" charset="0"/>
            </a:endParaRPr>
          </a:p>
          <a:p>
            <a:pPr>
              <a:lnSpc>
                <a:spcPct val="200000"/>
              </a:lnSpc>
            </a:pPr>
            <a:r>
              <a:rPr lang="en-IN" sz="2800" b="1" dirty="0">
                <a:latin typeface="Swis721 BT" panose="020B0504020202020204" pitchFamily="34" charset="0"/>
              </a:rPr>
              <a:t>SPECIAL PROJECTS, EVENTS &amp; AUDITS</a:t>
            </a:r>
          </a:p>
          <a:p>
            <a:pPr>
              <a:lnSpc>
                <a:spcPct val="200000"/>
              </a:lnSpc>
            </a:pPr>
            <a:endParaRPr lang="en-IN" sz="2800" b="1" dirty="0">
              <a:latin typeface="Swis721 BT" panose="020B0504020202020204" pitchFamily="34" charset="0"/>
            </a:endParaRPr>
          </a:p>
          <a:p>
            <a:pPr>
              <a:lnSpc>
                <a:spcPct val="200000"/>
              </a:lnSpc>
            </a:pPr>
            <a:r>
              <a:rPr lang="en-IN" sz="2800" b="1" dirty="0">
                <a:latin typeface="Swis721 BT" panose="020B0504020202020204" pitchFamily="34" charset="0"/>
              </a:rPr>
              <a:t>EMPLOYEE ENGAGEMENT &amp; CSR  </a:t>
            </a:r>
          </a:p>
          <a:p>
            <a:pPr>
              <a:lnSpc>
                <a:spcPct val="200000"/>
              </a:lnSpc>
            </a:pPr>
            <a:endParaRPr lang="en-IN" sz="2800" b="1" dirty="0">
              <a:latin typeface="Swis721 BT" panose="020B0504020202020204" pitchFamily="34" charset="0"/>
            </a:endParaRPr>
          </a:p>
          <a:p>
            <a:pPr>
              <a:lnSpc>
                <a:spcPct val="200000"/>
              </a:lnSpc>
            </a:pPr>
            <a:r>
              <a:rPr lang="en-IN" sz="2800" b="1" dirty="0">
                <a:latin typeface="Swis721 BT" panose="020B0504020202020204" pitchFamily="34" charset="0"/>
              </a:rPr>
              <a:t>MOTIVATION &amp; PERSONALITY DEVELOPMENT</a:t>
            </a:r>
          </a:p>
          <a:p>
            <a:pPr>
              <a:lnSpc>
                <a:spcPct val="200000"/>
              </a:lnSpc>
            </a:pPr>
            <a:endParaRPr lang="en-IN" sz="2800" b="1" dirty="0">
              <a:latin typeface="Swis721 BT" panose="020B0504020202020204" pitchFamily="34" charset="0"/>
            </a:endParaRPr>
          </a:p>
          <a:p>
            <a:pPr>
              <a:lnSpc>
                <a:spcPct val="200000"/>
              </a:lnSpc>
            </a:pPr>
            <a:r>
              <a:rPr lang="en-US" sz="2800" b="1" dirty="0">
                <a:latin typeface="Swis721 BT" panose="020B0504020202020204" pitchFamily="34" charset="0"/>
              </a:rPr>
              <a:t>BOOK REVIEW</a:t>
            </a:r>
            <a:endParaRPr lang="en-IN" sz="2800" b="1" dirty="0">
              <a:latin typeface="Swis721 BT" panose="020B0504020202020204" pitchFamily="34" charset="0"/>
            </a:endParaRPr>
          </a:p>
        </p:txBody>
      </p:sp>
      <p:pic>
        <p:nvPicPr>
          <p:cNvPr id="9224"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1296" y="7631490"/>
            <a:ext cx="964769" cy="964769"/>
          </a:xfrm>
          <a:prstGeom prst="rect">
            <a:avLst/>
          </a:prstGeom>
          <a:gradFill>
            <a:gsLst>
              <a:gs pos="0">
                <a:schemeClr val="accent6"/>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p:spPr>
      </p:pic>
      <p:pic>
        <p:nvPicPr>
          <p:cNvPr id="7" name="Picture 4" descr="Awards Ceremony - Trophy Clipart - Full Size Clipart (#909668) - PinClip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8729" y="4104878"/>
            <a:ext cx="903555" cy="87859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l="261" r="349"/>
          <a:stretch/>
        </p:blipFill>
        <p:spPr>
          <a:xfrm>
            <a:off x="369743" y="9073430"/>
            <a:ext cx="1232541" cy="921939"/>
          </a:xfrm>
          <a:prstGeom prst="rect">
            <a:avLst/>
          </a:prstGeom>
        </p:spPr>
      </p:pic>
      <p:pic>
        <p:nvPicPr>
          <p:cNvPr id="5" name="Picture 4"/>
          <p:cNvPicPr>
            <a:picLocks noChangeAspect="1"/>
          </p:cNvPicPr>
          <p:nvPr/>
        </p:nvPicPr>
        <p:blipFill rotWithShape="1">
          <a:blip r:embed="rId6" cstate="print">
            <a:extLst>
              <a:ext uri="{BEBA8EAE-BF5A-486C-A8C5-ECC9F3942E4B}">
                <a14:imgProps xmlns:a14="http://schemas.microsoft.com/office/drawing/2010/main">
                  <a14:imgLayer r:embed="rId7">
                    <a14:imgEffect>
                      <a14:colorTemperature colorTemp="7200"/>
                    </a14:imgEffect>
                  </a14:imgLayer>
                </a14:imgProps>
              </a:ext>
              <a:ext uri="{28A0092B-C50C-407E-A947-70E740481C1C}">
                <a14:useLocalDpi xmlns:a14="http://schemas.microsoft.com/office/drawing/2010/main" val="0"/>
              </a:ext>
            </a:extLst>
          </a:blip>
          <a:srcRect b="8560"/>
          <a:stretch/>
        </p:blipFill>
        <p:spPr>
          <a:xfrm>
            <a:off x="663327" y="10945638"/>
            <a:ext cx="938957" cy="839672"/>
          </a:xfrm>
          <a:prstGeom prst="rect">
            <a:avLst/>
          </a:prstGeom>
        </p:spPr>
      </p:pic>
      <p:pic>
        <p:nvPicPr>
          <p:cNvPr id="1030" name="Picture 6" descr="Innovation - Free technology icons"/>
          <p:cNvPicPr>
            <a:picLocks noChangeAspect="1" noChangeArrowheads="1"/>
          </p:cNvPicPr>
          <p:nvPr/>
        </p:nvPicPr>
        <p:blipFill>
          <a:blip r:embed="rId8" cstate="print">
            <a:duotone>
              <a:prstClr val="black"/>
              <a:srgbClr val="F4750C">
                <a:tint val="45000"/>
                <a:satMod val="400000"/>
              </a:srgbClr>
            </a:duotone>
            <a:extLst>
              <a:ext uri="{28A0092B-C50C-407E-A947-70E740481C1C}">
                <a14:useLocalDpi xmlns:a14="http://schemas.microsoft.com/office/drawing/2010/main" val="0"/>
              </a:ext>
            </a:extLst>
          </a:blip>
          <a:srcRect/>
          <a:stretch>
            <a:fillRect/>
          </a:stretch>
        </p:blipFill>
        <p:spPr bwMode="auto">
          <a:xfrm>
            <a:off x="507660" y="5687274"/>
            <a:ext cx="1114804" cy="111480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rotWithShape="1">
          <a:blip r:embed="rId9" cstate="print">
            <a:extLst>
              <a:ext uri="{28A0092B-C50C-407E-A947-70E740481C1C}">
                <a14:useLocalDpi xmlns:a14="http://schemas.microsoft.com/office/drawing/2010/main" val="0"/>
              </a:ext>
            </a:extLst>
          </a:blip>
          <a:srcRect l="4382" t="1" r="1" b="-1073"/>
          <a:stretch/>
        </p:blipFill>
        <p:spPr>
          <a:xfrm>
            <a:off x="429976" y="12467790"/>
            <a:ext cx="1244316" cy="1142144"/>
          </a:xfrm>
          <a:prstGeom prst="rect">
            <a:avLst/>
          </a:prstGeom>
        </p:spPr>
      </p:pic>
    </p:spTree>
    <p:extLst>
      <p:ext uri="{BB962C8B-B14F-4D97-AF65-F5344CB8AC3E}">
        <p14:creationId xmlns:p14="http://schemas.microsoft.com/office/powerpoint/2010/main" val="9666117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a:off x="-30480" y="1872630"/>
            <a:ext cx="10692406" cy="1152126"/>
            <a:chOff x="-9198916" y="4464918"/>
            <a:chExt cx="10692406" cy="1327211"/>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98916" y="4464918"/>
              <a:ext cx="10692406" cy="1327211"/>
            </a:xfrm>
            <a:prstGeom prst="rect">
              <a:avLst/>
            </a:prstGeom>
          </p:spPr>
        </p:pic>
        <p:sp>
          <p:nvSpPr>
            <p:cNvPr id="6" name="TextBox 5"/>
            <p:cNvSpPr txBox="1"/>
            <p:nvPr/>
          </p:nvSpPr>
          <p:spPr>
            <a:xfrm>
              <a:off x="-6990088" y="4879679"/>
              <a:ext cx="6336704" cy="531823"/>
            </a:xfrm>
            <a:prstGeom prst="rect">
              <a:avLst/>
            </a:prstGeom>
            <a:noFill/>
          </p:spPr>
          <p:txBody>
            <a:bodyPr wrap="square" rtlCol="0">
              <a:spAutoFit/>
            </a:bodyPr>
            <a:lstStyle/>
            <a:p>
              <a:pPr algn="ctr"/>
              <a:r>
                <a:rPr lang="en-IN" sz="2400" b="1" dirty="0">
                  <a:solidFill>
                    <a:schemeClr val="bg1"/>
                  </a:solidFill>
                  <a:latin typeface="Swis721 BT" panose="020B0504020202020204" pitchFamily="34" charset="0"/>
                </a:rPr>
                <a:t>BOOK REVIEW </a:t>
              </a:r>
            </a:p>
          </p:txBody>
        </p:sp>
      </p:grpSp>
      <p:sp>
        <p:nvSpPr>
          <p:cNvPr id="7" name="TextBox 6"/>
          <p:cNvSpPr txBox="1"/>
          <p:nvPr/>
        </p:nvSpPr>
        <p:spPr>
          <a:xfrm>
            <a:off x="162124" y="2880742"/>
            <a:ext cx="10513168" cy="1116972"/>
          </a:xfrm>
          <a:prstGeom prst="rect">
            <a:avLst/>
          </a:prstGeom>
        </p:spPr>
        <p:txBody>
          <a:bodyPr wrap="square">
            <a:spAutoFit/>
          </a:bodyPr>
          <a:lstStyle>
            <a:defPPr>
              <a:defRPr lang="en-US"/>
            </a:defPPr>
            <a:lvl1pPr algn="ctr">
              <a:lnSpc>
                <a:spcPct val="107000"/>
              </a:lnSpc>
              <a:spcAft>
                <a:spcPts val="800"/>
              </a:spcAft>
              <a:defRPr sz="2800" b="1">
                <a:latin typeface="Swis721 BT" pitchFamily="34" charset="0"/>
              </a:defRPr>
            </a:lvl1pPr>
          </a:lstStyle>
          <a:p>
            <a:r>
              <a:rPr lang="en-IN" dirty="0"/>
              <a:t>POPULAR BOOK AVAILABLE AT OUR LIBRARY...!!! </a:t>
            </a:r>
          </a:p>
          <a:p>
            <a:r>
              <a:rPr lang="en-IN" dirty="0"/>
              <a:t>SUGGESTED TO READ</a:t>
            </a:r>
            <a:r>
              <a:rPr lang="en-US" dirty="0"/>
              <a:t> </a:t>
            </a:r>
            <a:endParaRPr lang="en-IN" dirty="0"/>
          </a:p>
        </p:txBody>
      </p:sp>
      <p:sp>
        <p:nvSpPr>
          <p:cNvPr id="8" name="Rectangle 7"/>
          <p:cNvSpPr/>
          <p:nvPr/>
        </p:nvSpPr>
        <p:spPr>
          <a:xfrm>
            <a:off x="41528" y="4024620"/>
            <a:ext cx="6241276" cy="7641098"/>
          </a:xfrm>
          <a:prstGeom prst="rect">
            <a:avLst/>
          </a:prstGeom>
        </p:spPr>
        <p:txBody>
          <a:bodyPr wrap="square" lIns="36000" tIns="0" rIns="0" bIns="252000">
            <a:spAutoFit/>
          </a:bodyPr>
          <a:lstStyle/>
          <a:p>
            <a:pPr fontAlgn="base"/>
            <a:r>
              <a:rPr lang="en-US" sz="2400" dirty="0">
                <a:latin typeface="Swis721 BT" pitchFamily="34" charset="0"/>
              </a:rPr>
              <a:t>About a decade back it was felt that Quality Circle members needed a handbook as a ready reference while conducting the meetings. Hence a bilingual (English-Hindi) handbook was published to serve this purpose. The book found popularity amongst Quality circle fraternity. In due course of time, while conducting training Programmes and workshops on Quality Circle and problem-solving tools and techniques. feed-back received from participants was that the handbook is good to understand the theoretical concept and it will be better to have practical guidelines also. Therefore, this Practical guide book is compiled. It contains topics on Quality Circle concepts, as well as more details about statistical tools and techniques, and its appropriate use in the steps of problem solving. Elaborate explanation is given to problem solving steps with examples. Evaluation criteria is also being explained for the guidance of Quality Circle teams. </a:t>
            </a:r>
          </a:p>
        </p:txBody>
      </p:sp>
      <p:sp>
        <p:nvSpPr>
          <p:cNvPr id="3074" name="AutoShape 2" descr="Be kind to others even if it hurts you - YouTub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3076" name="AutoShape 4" descr="Be kind to others even if it hurts you - YouTub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3078" name="AutoShape 6" descr="Be kind to others even if it hurts you - YouTub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3080" name="AutoShape 8" descr="Be kind to others even if it hurts you - YouTub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3082" name="AutoShape 10" descr="Be kind to others even if it hurts you - YouTub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4" name="TextBox 13"/>
          <p:cNvSpPr txBox="1"/>
          <p:nvPr/>
        </p:nvSpPr>
        <p:spPr>
          <a:xfrm>
            <a:off x="18108" y="12760354"/>
            <a:ext cx="10513168" cy="1569660"/>
          </a:xfrm>
          <a:prstGeom prst="rect">
            <a:avLst/>
          </a:prstGeom>
          <a:noFill/>
        </p:spPr>
        <p:txBody>
          <a:bodyPr wrap="square" rtlCol="0">
            <a:spAutoFit/>
          </a:bodyPr>
          <a:lstStyle/>
          <a:p>
            <a:pPr algn="just"/>
            <a:r>
              <a:rPr lang="en-US" sz="2400" b="1" i="1" dirty="0">
                <a:latin typeface="Square721 BT" panose="020B0504020202060204" pitchFamily="34" charset="0"/>
              </a:rPr>
              <a:t>Happy reading ……!!! </a:t>
            </a:r>
          </a:p>
          <a:p>
            <a:pPr algn="just"/>
            <a:endParaRPr lang="en-US" sz="2400" b="1" i="1" dirty="0">
              <a:latin typeface="Square721 BT" panose="020B0504020202060204" pitchFamily="34" charset="0"/>
            </a:endParaRPr>
          </a:p>
          <a:p>
            <a:pPr algn="just"/>
            <a:r>
              <a:rPr lang="en-US" sz="2400" b="1" i="1" dirty="0">
                <a:latin typeface="Square721 BT" panose="020B0504020202060204" pitchFamily="34" charset="0"/>
              </a:rPr>
              <a:t>Explore many such worthy books of your choice through our Library Management System on Rucha portal.</a:t>
            </a: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t="7337"/>
          <a:stretch/>
        </p:blipFill>
        <p:spPr>
          <a:xfrm>
            <a:off x="6354812" y="4104878"/>
            <a:ext cx="4243339" cy="8064896"/>
          </a:xfrm>
          <a:prstGeom prst="rect">
            <a:avLst/>
          </a:prstGeom>
        </p:spPr>
      </p:pic>
    </p:spTree>
    <p:extLst>
      <p:ext uri="{BB962C8B-B14F-4D97-AF65-F5344CB8AC3E}">
        <p14:creationId xmlns:p14="http://schemas.microsoft.com/office/powerpoint/2010/main" val="1523320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New folder (3)\EM(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916" y="-1"/>
            <a:ext cx="10891316" cy="1519411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90516" y="3096765"/>
            <a:ext cx="3384376" cy="2875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69371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30480" y="1872630"/>
            <a:ext cx="10692406" cy="1152127"/>
            <a:chOff x="-9198916" y="4464918"/>
            <a:chExt cx="10692406" cy="1327211"/>
          </a:xfrm>
        </p:grpSpPr>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98916" y="4464918"/>
              <a:ext cx="10692406" cy="1327211"/>
            </a:xfrm>
            <a:prstGeom prst="rect">
              <a:avLst/>
            </a:prstGeom>
          </p:spPr>
        </p:pic>
        <p:sp>
          <p:nvSpPr>
            <p:cNvPr id="14" name="TextBox 13"/>
            <p:cNvSpPr txBox="1"/>
            <p:nvPr/>
          </p:nvSpPr>
          <p:spPr>
            <a:xfrm>
              <a:off x="-7422136" y="4879676"/>
              <a:ext cx="7150420" cy="514095"/>
            </a:xfrm>
            <a:prstGeom prst="rect">
              <a:avLst/>
            </a:prstGeom>
            <a:noFill/>
          </p:spPr>
          <p:txBody>
            <a:bodyPr wrap="square" rtlCol="0">
              <a:spAutoFit/>
            </a:bodyPr>
            <a:lstStyle/>
            <a:p>
              <a:pPr algn="ctr"/>
              <a:r>
                <a:rPr lang="en-US" sz="2200" b="1" dirty="0">
                  <a:solidFill>
                    <a:schemeClr val="bg1"/>
                  </a:solidFill>
                  <a:latin typeface="Swis721 BT" panose="020B0504020202020204" pitchFamily="34" charset="0"/>
                </a:rPr>
                <a:t>AWARDS, APPRECIATIONS &amp; FELICITATIONS</a:t>
              </a:r>
              <a:endParaRPr lang="en-IN" sz="2200" b="1" dirty="0">
                <a:solidFill>
                  <a:schemeClr val="bg1"/>
                </a:solidFill>
                <a:latin typeface="Swis721 BT" panose="020B0504020202020204" pitchFamily="34" charset="0"/>
              </a:endParaRPr>
            </a:p>
          </p:txBody>
        </p:sp>
      </p:grpSp>
      <p:sp>
        <p:nvSpPr>
          <p:cNvPr id="17" name="Rectangle 16"/>
          <p:cNvSpPr/>
          <p:nvPr/>
        </p:nvSpPr>
        <p:spPr>
          <a:xfrm>
            <a:off x="99880" y="3067919"/>
            <a:ext cx="10575412" cy="532903"/>
          </a:xfrm>
          <a:prstGeom prst="rect">
            <a:avLst/>
          </a:prstGeom>
          <a:solidFill>
            <a:schemeClr val="bg1"/>
          </a:solidFill>
        </p:spPr>
        <p:txBody>
          <a:bodyPr wrap="square">
            <a:spAutoFit/>
          </a:bodyPr>
          <a:lstStyle/>
          <a:p>
            <a:pPr>
              <a:lnSpc>
                <a:spcPct val="107000"/>
              </a:lnSpc>
              <a:spcAft>
                <a:spcPts val="800"/>
              </a:spcAft>
            </a:pPr>
            <a:r>
              <a:rPr lang="en-US" sz="2800" b="1" dirty="0">
                <a:latin typeface="Swis721 BT" pitchFamily="34" charset="0"/>
              </a:rPr>
              <a:t>APPRECIATION FROM ECO EDGE FOR SUSTAINABILITY DEVELOPEMNT</a:t>
            </a:r>
            <a:endParaRPr lang="en-IN" sz="2800" b="1" dirty="0">
              <a:latin typeface="Swis721 BT" pitchFamily="34" charset="0"/>
            </a:endParaRPr>
          </a:p>
        </p:txBody>
      </p:sp>
      <p:sp>
        <p:nvSpPr>
          <p:cNvPr id="8" name="Rectangle 7"/>
          <p:cNvSpPr/>
          <p:nvPr/>
        </p:nvSpPr>
        <p:spPr>
          <a:xfrm>
            <a:off x="27872" y="3944134"/>
            <a:ext cx="10575413" cy="5418278"/>
          </a:xfrm>
          <a:prstGeom prst="rect">
            <a:avLst/>
          </a:prstGeom>
        </p:spPr>
        <p:txBody>
          <a:bodyPr wrap="square">
            <a:spAutoFit/>
          </a:bodyPr>
          <a:lstStyle/>
          <a:p>
            <a:pPr algn="just">
              <a:lnSpc>
                <a:spcPct val="107000"/>
              </a:lnSpc>
              <a:spcAft>
                <a:spcPts val="800"/>
              </a:spcAft>
            </a:pPr>
            <a:r>
              <a:rPr lang="en-US" sz="2400" dirty="0">
                <a:latin typeface="Square721 BT" panose="020B0504020202060204" pitchFamily="34" charset="0"/>
              </a:rPr>
              <a:t>	</a:t>
            </a:r>
            <a:r>
              <a:rPr lang="en-US" sz="2400" dirty="0">
                <a:latin typeface="Square721 BT" panose="020B0504020202060204"/>
              </a:rPr>
              <a:t>Rucha Engineers Pvt. Ltd. is proud to have been recognized with the ECO EDGE Certificate for the year 2022-2023. This certificate was awarded in recognition of our commitment and contribution towards integrating sustainability into our company's value chains. We are honored to have received this certificate, which was presented to Mr. Rohit Dashrathi (JMD) and Mr. Vijay Badhe (Business Head Division II). </a:t>
            </a:r>
          </a:p>
          <a:p>
            <a:pPr algn="just">
              <a:lnSpc>
                <a:spcPct val="107000"/>
              </a:lnSpc>
              <a:spcAft>
                <a:spcPts val="800"/>
              </a:spcAft>
            </a:pPr>
            <a:r>
              <a:rPr lang="en-US" sz="2400" dirty="0">
                <a:latin typeface="Square721 BT" panose="020B0504020202060204"/>
              </a:rPr>
              <a:t>This recognition is a testament to our dedication to sustainability and our commitment to making a positive impact on the environment. We are proud of this achievement and look forward in continuing our efforts in the years to come. </a:t>
            </a:r>
          </a:p>
          <a:p>
            <a:pPr algn="just">
              <a:lnSpc>
                <a:spcPct val="107000"/>
              </a:lnSpc>
              <a:spcAft>
                <a:spcPts val="800"/>
              </a:spcAft>
            </a:pPr>
            <a:r>
              <a:rPr lang="en-US" sz="2400" b="1" i="1" dirty="0">
                <a:latin typeface="Square721 BT" panose="020B0504020202060204"/>
              </a:rPr>
              <a:t>Together</a:t>
            </a:r>
            <a:r>
              <a:rPr lang="en-US" sz="2300" b="1" i="1" dirty="0">
                <a:latin typeface="Square721 BT" panose="020B0504020202060204"/>
              </a:rPr>
              <a:t>, we can make a difference and create a greener future for all.</a:t>
            </a:r>
          </a:p>
        </p:txBody>
      </p:sp>
      <p:pic>
        <p:nvPicPr>
          <p:cNvPr id="2" name="Picture 1">
            <a:extLst>
              <a:ext uri="{FF2B5EF4-FFF2-40B4-BE49-F238E27FC236}">
                <a16:creationId xmlns:a16="http://schemas.microsoft.com/office/drawing/2014/main" id="{293D2716-6AF7-6D33-B6F2-19DA52B7D6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282" y="8972886"/>
            <a:ext cx="5239304" cy="3916968"/>
          </a:xfrm>
          <a:prstGeom prst="rect">
            <a:avLst/>
          </a:prstGeom>
          <a:ln>
            <a:solidFill>
              <a:schemeClr val="tx1"/>
            </a:solidFill>
          </a:ln>
        </p:spPr>
      </p:pic>
      <p:pic>
        <p:nvPicPr>
          <p:cNvPr id="3" name="Picture 2">
            <a:extLst>
              <a:ext uri="{FF2B5EF4-FFF2-40B4-BE49-F238E27FC236}">
                <a16:creationId xmlns:a16="http://schemas.microsoft.com/office/drawing/2014/main" id="{9003081B-CE5F-B523-CCD4-F965ED3D75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6036206" y="9606334"/>
            <a:ext cx="3877576" cy="4896543"/>
          </a:xfrm>
          <a:prstGeom prst="rect">
            <a:avLst/>
          </a:prstGeom>
          <a:ln>
            <a:solidFill>
              <a:schemeClr val="tx1"/>
            </a:solidFill>
          </a:ln>
        </p:spPr>
      </p:pic>
    </p:spTree>
    <p:extLst>
      <p:ext uri="{BB962C8B-B14F-4D97-AF65-F5344CB8AC3E}">
        <p14:creationId xmlns:p14="http://schemas.microsoft.com/office/powerpoint/2010/main" val="38390293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30480" y="1872630"/>
            <a:ext cx="10692406" cy="1152127"/>
            <a:chOff x="-9198916" y="4464918"/>
            <a:chExt cx="10692406" cy="1327211"/>
          </a:xfrm>
        </p:grpSpPr>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98916" y="4464918"/>
              <a:ext cx="10692406" cy="1327211"/>
            </a:xfrm>
            <a:prstGeom prst="rect">
              <a:avLst/>
            </a:prstGeom>
          </p:spPr>
        </p:pic>
        <p:sp>
          <p:nvSpPr>
            <p:cNvPr id="14" name="TextBox 13"/>
            <p:cNvSpPr txBox="1"/>
            <p:nvPr/>
          </p:nvSpPr>
          <p:spPr>
            <a:xfrm>
              <a:off x="-7422136" y="4879676"/>
              <a:ext cx="7150420" cy="514095"/>
            </a:xfrm>
            <a:prstGeom prst="rect">
              <a:avLst/>
            </a:prstGeom>
            <a:noFill/>
          </p:spPr>
          <p:txBody>
            <a:bodyPr wrap="square" rtlCol="0">
              <a:spAutoFit/>
            </a:bodyPr>
            <a:lstStyle/>
            <a:p>
              <a:pPr algn="ctr"/>
              <a:r>
                <a:rPr lang="en-US" sz="2200" b="1" dirty="0">
                  <a:solidFill>
                    <a:schemeClr val="bg1"/>
                  </a:solidFill>
                  <a:latin typeface="Swis721 BT" panose="020B0504020202020204" pitchFamily="34" charset="0"/>
                </a:rPr>
                <a:t>AWARDS, APPRECIATIONS &amp; FELICITATIONS</a:t>
              </a:r>
              <a:endParaRPr lang="en-IN" sz="2200" b="1" dirty="0">
                <a:solidFill>
                  <a:schemeClr val="bg1"/>
                </a:solidFill>
                <a:latin typeface="Swis721 BT" panose="020B0504020202020204" pitchFamily="34" charset="0"/>
              </a:endParaRPr>
            </a:p>
          </p:txBody>
        </p:sp>
      </p:grpSp>
      <p:sp>
        <p:nvSpPr>
          <p:cNvPr id="17" name="Rectangle 16"/>
          <p:cNvSpPr/>
          <p:nvPr/>
        </p:nvSpPr>
        <p:spPr>
          <a:xfrm>
            <a:off x="99880" y="3067919"/>
            <a:ext cx="10575412" cy="553357"/>
          </a:xfrm>
          <a:prstGeom prst="rect">
            <a:avLst/>
          </a:prstGeom>
          <a:solidFill>
            <a:schemeClr val="bg1"/>
          </a:solidFill>
        </p:spPr>
        <p:txBody>
          <a:bodyPr wrap="square">
            <a:spAutoFit/>
          </a:bodyPr>
          <a:lstStyle/>
          <a:p>
            <a:pPr>
              <a:lnSpc>
                <a:spcPct val="107000"/>
              </a:lnSpc>
              <a:spcAft>
                <a:spcPts val="800"/>
              </a:spcAft>
            </a:pPr>
            <a:r>
              <a:rPr lang="en-US" sz="2800" b="1" dirty="0">
                <a:latin typeface="Swis721 BT" pitchFamily="34" charset="0"/>
              </a:rPr>
              <a:t>HEARTIEST CONGRATULATION MR. ABHISHEKH LAMBE !!</a:t>
            </a:r>
            <a:endParaRPr lang="en-IN" sz="2800" b="1" dirty="0">
              <a:latin typeface="Swis721 BT" pitchFamily="34" charset="0"/>
            </a:endParaRPr>
          </a:p>
        </p:txBody>
      </p:sp>
      <p:sp>
        <p:nvSpPr>
          <p:cNvPr id="11" name="Rectangle 10"/>
          <p:cNvSpPr/>
          <p:nvPr/>
        </p:nvSpPr>
        <p:spPr>
          <a:xfrm>
            <a:off x="27872" y="7664439"/>
            <a:ext cx="10575413" cy="6208944"/>
          </a:xfrm>
          <a:prstGeom prst="rect">
            <a:avLst/>
          </a:prstGeom>
        </p:spPr>
        <p:txBody>
          <a:bodyPr wrap="square">
            <a:spAutoFit/>
          </a:bodyPr>
          <a:lstStyle/>
          <a:p>
            <a:pPr algn="just">
              <a:lnSpc>
                <a:spcPct val="107000"/>
              </a:lnSpc>
              <a:spcAft>
                <a:spcPts val="800"/>
              </a:spcAft>
            </a:pPr>
            <a:r>
              <a:rPr lang="en-US" sz="2400" dirty="0" smtClean="0">
                <a:latin typeface="Square721 BT" panose="020B0504020202060204"/>
              </a:rPr>
              <a:t>We </a:t>
            </a:r>
            <a:r>
              <a:rPr lang="en-US" sz="2400" dirty="0">
                <a:latin typeface="Square721 BT" panose="020B0504020202060204"/>
              </a:rPr>
              <a:t>are delighted to congratulate Mr. </a:t>
            </a:r>
            <a:r>
              <a:rPr lang="en-US" sz="2400" dirty="0">
                <a:latin typeface="Square721 BT" panose="020B0504020202060204"/>
              </a:rPr>
              <a:t>Abhishek </a:t>
            </a:r>
            <a:r>
              <a:rPr lang="en-US" sz="2400" dirty="0" err="1">
                <a:latin typeface="Square721 BT" panose="020B0504020202060204"/>
              </a:rPr>
              <a:t>Lambe</a:t>
            </a:r>
            <a:r>
              <a:rPr lang="en-US" sz="2400" dirty="0">
                <a:latin typeface="Square721 BT" panose="020B0504020202060204"/>
              </a:rPr>
              <a:t> for successfully completing the VDA 6.3 Process auditor training that was conducted from 20th March to 25th March 2023. </a:t>
            </a:r>
            <a:r>
              <a:rPr lang="en-US" sz="2400" dirty="0">
                <a:latin typeface="Square721 BT" panose="020B0504020202060204"/>
              </a:rPr>
              <a:t>This training was conducted by </a:t>
            </a:r>
            <a:r>
              <a:rPr lang="en-US" sz="2400" dirty="0" smtClean="0">
                <a:latin typeface="Square721 BT" panose="020B0504020202060204"/>
              </a:rPr>
              <a:t>TUV SUD </a:t>
            </a:r>
            <a:r>
              <a:rPr lang="en-US" sz="2400" dirty="0">
                <a:latin typeface="Square721 BT" panose="020B0504020202060204"/>
              </a:rPr>
              <a:t>and Mr. </a:t>
            </a:r>
            <a:r>
              <a:rPr lang="en-US" sz="2400" dirty="0" err="1">
                <a:latin typeface="Square721 BT" panose="020B0504020202060204"/>
              </a:rPr>
              <a:t>Lambe</a:t>
            </a:r>
            <a:r>
              <a:rPr lang="en-US" sz="2400" dirty="0">
                <a:latin typeface="Square721 BT" panose="020B0504020202060204"/>
              </a:rPr>
              <a:t> has shown exemplary dedication and commitment towards the training. His hard work and determination have enabled him to complete the training successfully and we are proud of his achievement. We wish him all the best for his future endeavors.</a:t>
            </a:r>
          </a:p>
          <a:p>
            <a:pPr>
              <a:lnSpc>
                <a:spcPct val="107000"/>
              </a:lnSpc>
              <a:spcAft>
                <a:spcPts val="800"/>
              </a:spcAft>
            </a:pPr>
            <a:r>
              <a:rPr lang="en-US" sz="2400" dirty="0">
                <a:latin typeface="Square721 BT" panose="020B0504020202060204"/>
              </a:rPr>
              <a:t>Once again, congratulations on this outstanding achievement.</a:t>
            </a:r>
            <a:br>
              <a:rPr lang="en-US" sz="2400" dirty="0">
                <a:latin typeface="Square721 BT" panose="020B0504020202060204"/>
              </a:rPr>
            </a:br>
            <a:endParaRPr lang="en-US" sz="2400" b="1" i="1" dirty="0">
              <a:latin typeface="Square721 BT" panose="020B0504020202060204"/>
            </a:endParaRPr>
          </a:p>
          <a:p>
            <a:r>
              <a:rPr lang="en-US" sz="2400" b="1" i="1" dirty="0">
                <a:latin typeface="Square721 BT" panose="020B0504020202060204"/>
              </a:rPr>
              <a:t>“Live as if you were to die tomorrow. Learn as if you were to live forever.” ― Mahatma Gandhi</a:t>
            </a:r>
          </a:p>
          <a:p>
            <a:pPr algn="just">
              <a:lnSpc>
                <a:spcPct val="107000"/>
              </a:lnSpc>
              <a:spcAft>
                <a:spcPts val="800"/>
              </a:spcAft>
            </a:pPr>
            <a:endParaRPr lang="en-US" sz="2400" dirty="0">
              <a:latin typeface="Square721 BT" panose="020B0504020202060204"/>
            </a:endParaRPr>
          </a:p>
          <a:p>
            <a:r>
              <a:rPr lang="en-US" sz="2400" dirty="0"/>
              <a:t/>
            </a:r>
            <a:br>
              <a:rPr lang="en-US" sz="2400" dirty="0"/>
            </a:br>
            <a:endParaRPr lang="en-US" sz="2300" b="1" i="1" dirty="0">
              <a:latin typeface="Square721 BT" panose="020B0504020202060204"/>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6540" y="3816846"/>
            <a:ext cx="3017540" cy="3794020"/>
          </a:xfrm>
          <a:prstGeom prst="rect">
            <a:avLst/>
          </a:prstGeom>
        </p:spPr>
      </p:pic>
      <p:pic>
        <p:nvPicPr>
          <p:cNvPr id="19" name="Picture 18"/>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1205" r="100000">
                        <a14:foregroundMark x1="29719" y1="34975" x2="29719" y2="34975"/>
                        <a14:foregroundMark x1="76707" y1="77340" x2="76707" y2="77340"/>
                      </a14:backgroundRemoval>
                    </a14:imgEffect>
                  </a14:imgLayer>
                </a14:imgProps>
              </a:ext>
              <a:ext uri="{28A0092B-C50C-407E-A947-70E740481C1C}">
                <a14:useLocalDpi xmlns:a14="http://schemas.microsoft.com/office/drawing/2010/main" val="0"/>
              </a:ext>
            </a:extLst>
          </a:blip>
          <a:stretch>
            <a:fillRect/>
          </a:stretch>
        </p:blipFill>
        <p:spPr>
          <a:xfrm>
            <a:off x="9618206" y="11953750"/>
            <a:ext cx="996687" cy="812560"/>
          </a:xfrm>
          <a:prstGeom prst="rect">
            <a:avLst/>
          </a:prstGeom>
        </p:spPr>
      </p:pic>
    </p:spTree>
    <p:extLst>
      <p:ext uri="{BB962C8B-B14F-4D97-AF65-F5344CB8AC3E}">
        <p14:creationId xmlns:p14="http://schemas.microsoft.com/office/powerpoint/2010/main" val="9311427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72008" y="2808734"/>
            <a:ext cx="10819308" cy="993926"/>
          </a:xfrm>
          <a:prstGeom prst="rect">
            <a:avLst/>
          </a:prstGeom>
        </p:spPr>
        <p:txBody>
          <a:bodyPr wrap="square">
            <a:spAutoFit/>
          </a:bodyPr>
          <a:lstStyle>
            <a:defPPr>
              <a:defRPr lang="en-US"/>
            </a:defPPr>
            <a:lvl1pPr algn="ctr">
              <a:lnSpc>
                <a:spcPct val="107000"/>
              </a:lnSpc>
              <a:spcAft>
                <a:spcPts val="800"/>
              </a:spcAft>
              <a:defRPr sz="2800" b="1">
                <a:latin typeface="Swis721 BT" pitchFamily="34" charset="0"/>
              </a:defRPr>
            </a:lvl1pPr>
          </a:lstStyle>
          <a:p>
            <a:pPr algn="just"/>
            <a:r>
              <a:rPr lang="en-US" dirty="0"/>
              <a:t>BIG DATA, BIG BENEFITS: HOW IT’S TURNING CONVENTIONAL FACTORIES INTO DATA-DRIVEN MEGA FACTORIES</a:t>
            </a:r>
          </a:p>
        </p:txBody>
      </p:sp>
      <p:sp>
        <p:nvSpPr>
          <p:cNvPr id="17" name="Rectangle 16"/>
          <p:cNvSpPr/>
          <p:nvPr/>
        </p:nvSpPr>
        <p:spPr>
          <a:xfrm>
            <a:off x="0" y="4377223"/>
            <a:ext cx="6570836" cy="4524315"/>
          </a:xfrm>
          <a:prstGeom prst="rect">
            <a:avLst/>
          </a:prstGeom>
          <a:noFill/>
        </p:spPr>
        <p:txBody>
          <a:bodyPr wrap="square" rtlCol="0">
            <a:spAutoFit/>
          </a:bodyPr>
          <a:lstStyle/>
          <a:p>
            <a:pPr algn="just"/>
            <a:r>
              <a:rPr lang="en-US" sz="2400" dirty="0">
                <a:latin typeface="Square721 BT" panose="020B0504020202060204"/>
              </a:rPr>
              <a:t>	“If Big Data is the new crude oil, the manufacturing industry is the furnace!” – This statement holds its weight as active sources continue to generate an explosion of data while companies seek ways to harness this information to gain insights and optimize operations and drive growth. To dive deeper into this transformative innovation, read our previous blog on Revolutionizing Manufacturing, which comprehensively explores its impact on the manufacturing industry. Now, let’s turn attention to why exactly manufacturers need Big Data.</a:t>
            </a:r>
          </a:p>
        </p:txBody>
      </p:sp>
      <p:sp>
        <p:nvSpPr>
          <p:cNvPr id="2" name="TextBox 1"/>
          <p:cNvSpPr txBox="1"/>
          <p:nvPr/>
        </p:nvSpPr>
        <p:spPr>
          <a:xfrm>
            <a:off x="18108" y="9577486"/>
            <a:ext cx="10897959" cy="4107791"/>
          </a:xfrm>
          <a:prstGeom prst="rect">
            <a:avLst/>
          </a:prstGeom>
          <a:noFill/>
        </p:spPr>
        <p:txBody>
          <a:bodyPr wrap="square" rtlCol="0">
            <a:spAutoFit/>
          </a:bodyPr>
          <a:lstStyle/>
          <a:p>
            <a:r>
              <a:rPr lang="en-US" sz="2300" b="1" dirty="0">
                <a:latin typeface="Square721 BT" panose="020B0504020202060204"/>
              </a:rPr>
              <a:t>To Employ a Data-Driven Manufacturing, That’s Simple!</a:t>
            </a:r>
          </a:p>
          <a:p>
            <a:pPr>
              <a:lnSpc>
                <a:spcPct val="150000"/>
              </a:lnSpc>
            </a:pPr>
            <a:r>
              <a:rPr lang="en-US" sz="2300" dirty="0">
                <a:latin typeface="Square721 BT" panose="020B0504020202060204"/>
              </a:rPr>
              <a:t>Imagine a scenario where a manufacturing company is grappling with tons of production data. They have collected this data for years, but it seems like an unsolvable puzzle. It’s frustrating, isn’t it? You might ask, “Why do manufacturing companies need Big Data? Can’t they continue with their old ways?” And the answer lies in the abundance of intelligence that manufacturing companies can derive from this data influx. As Industry 4.0 gains momentum, it’s no secret that manufacturing has come a long way from the days of Henry Ford’s assembly line.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95768" y="4540560"/>
            <a:ext cx="3294551" cy="4172830"/>
          </a:xfrm>
          <a:prstGeom prst="rect">
            <a:avLst/>
          </a:prstGeom>
        </p:spPr>
      </p:pic>
      <p:grpSp>
        <p:nvGrpSpPr>
          <p:cNvPr id="9" name="Group 8"/>
          <p:cNvGrpSpPr/>
          <p:nvPr/>
        </p:nvGrpSpPr>
        <p:grpSpPr>
          <a:xfrm>
            <a:off x="-30480" y="1872630"/>
            <a:ext cx="10692406" cy="1152127"/>
            <a:chOff x="-9198916" y="4464918"/>
            <a:chExt cx="10692406" cy="1327211"/>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98916" y="4464918"/>
              <a:ext cx="10692406" cy="1327211"/>
            </a:xfrm>
            <a:prstGeom prst="rect">
              <a:avLst/>
            </a:prstGeom>
          </p:spPr>
        </p:pic>
        <p:sp>
          <p:nvSpPr>
            <p:cNvPr id="11" name="TextBox 10"/>
            <p:cNvSpPr txBox="1"/>
            <p:nvPr/>
          </p:nvSpPr>
          <p:spPr>
            <a:xfrm>
              <a:off x="-6939708" y="4867349"/>
              <a:ext cx="6214316" cy="531822"/>
            </a:xfrm>
            <a:prstGeom prst="rect">
              <a:avLst/>
            </a:prstGeom>
            <a:noFill/>
          </p:spPr>
          <p:txBody>
            <a:bodyPr wrap="square" rtlCol="0">
              <a:spAutoFit/>
            </a:bodyPr>
            <a:lstStyle/>
            <a:p>
              <a:pPr algn="ctr"/>
              <a:r>
                <a:rPr lang="en-IN" sz="2400" b="1" dirty="0">
                  <a:solidFill>
                    <a:schemeClr val="bg1"/>
                  </a:solidFill>
                  <a:latin typeface="Swis721 BT" panose="020B0504020202020204" pitchFamily="34" charset="0"/>
                </a:rPr>
                <a:t>TECHNICAL BLOGS </a:t>
              </a:r>
            </a:p>
          </p:txBody>
        </p:sp>
      </p:grpSp>
    </p:spTree>
    <p:extLst>
      <p:ext uri="{BB962C8B-B14F-4D97-AF65-F5344CB8AC3E}">
        <p14:creationId xmlns:p14="http://schemas.microsoft.com/office/powerpoint/2010/main" val="5901553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30480" y="1872630"/>
            <a:ext cx="10692406" cy="1152127"/>
            <a:chOff x="-9198916" y="4464918"/>
            <a:chExt cx="10692406" cy="1327211"/>
          </a:xfrm>
        </p:grpSpPr>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98916" y="4464918"/>
              <a:ext cx="10692406" cy="1327211"/>
            </a:xfrm>
            <a:prstGeom prst="rect">
              <a:avLst/>
            </a:prstGeom>
          </p:spPr>
        </p:pic>
        <p:sp>
          <p:nvSpPr>
            <p:cNvPr id="14" name="TextBox 13"/>
            <p:cNvSpPr txBox="1"/>
            <p:nvPr/>
          </p:nvSpPr>
          <p:spPr>
            <a:xfrm>
              <a:off x="-6939708" y="4867349"/>
              <a:ext cx="6214316" cy="531822"/>
            </a:xfrm>
            <a:prstGeom prst="rect">
              <a:avLst/>
            </a:prstGeom>
            <a:noFill/>
          </p:spPr>
          <p:txBody>
            <a:bodyPr wrap="square" rtlCol="0">
              <a:spAutoFit/>
            </a:bodyPr>
            <a:lstStyle/>
            <a:p>
              <a:pPr algn="ctr"/>
              <a:r>
                <a:rPr lang="en-IN" sz="2400" b="1" dirty="0">
                  <a:solidFill>
                    <a:schemeClr val="bg1"/>
                  </a:solidFill>
                  <a:latin typeface="Swis721 BT" panose="020B0504020202020204" pitchFamily="34" charset="0"/>
                </a:rPr>
                <a:t>TECHNICAL BLOGS </a:t>
              </a:r>
            </a:p>
          </p:txBody>
        </p:sp>
      </p:grpSp>
      <p:sp>
        <p:nvSpPr>
          <p:cNvPr id="7" name="TextBox 6">
            <a:extLst>
              <a:ext uri="{FF2B5EF4-FFF2-40B4-BE49-F238E27FC236}">
                <a16:creationId xmlns:a16="http://schemas.microsoft.com/office/drawing/2014/main" id="{2823935F-D03D-BCAE-0420-3337141BE1ED}"/>
              </a:ext>
            </a:extLst>
          </p:cNvPr>
          <p:cNvSpPr txBox="1"/>
          <p:nvPr/>
        </p:nvSpPr>
        <p:spPr>
          <a:xfrm>
            <a:off x="31474" y="2808734"/>
            <a:ext cx="10661926" cy="11772454"/>
          </a:xfrm>
          <a:prstGeom prst="rect">
            <a:avLst/>
          </a:prstGeom>
          <a:noFill/>
        </p:spPr>
        <p:txBody>
          <a:bodyPr wrap="square">
            <a:spAutoFit/>
          </a:bodyPr>
          <a:lstStyle/>
          <a:p>
            <a:pPr algn="just"/>
            <a:r>
              <a:rPr lang="en-US" sz="2300" dirty="0">
                <a:latin typeface="Square721 BT" panose="020B0504020202060204"/>
              </a:rPr>
              <a:t>While automation, robotics, and artificial intelligence have made factories more efficient, they generate a colossal amount of data that can overwhelm manufacturing companies. But according to McKinsey, just 1% of this data is analyzed for decision-making, leaving 99% wasted. Remember the paradigm of General Electric? Through rigorous analysis of data sourced from sensors and other pertinent channels, GE has optimized its performance across its array of products – from aircraft engines to turbines. But what aspects did they prioritize?</a:t>
            </a:r>
          </a:p>
          <a:p>
            <a:pPr algn="just"/>
            <a:endParaRPr lang="en-US" sz="2300" b="1" dirty="0">
              <a:latin typeface="Square721 BT" panose="020B0504020202060204"/>
            </a:endParaRPr>
          </a:p>
          <a:p>
            <a:pPr algn="just"/>
            <a:r>
              <a:rPr lang="en-US" sz="2300" b="1" dirty="0">
                <a:latin typeface="Square721 BT" panose="020B0504020202060204"/>
              </a:rPr>
              <a:t>Critical Benefits of Auctioning Big Data into Manufacturing</a:t>
            </a:r>
          </a:p>
          <a:p>
            <a:pPr algn="just"/>
            <a:endParaRPr lang="en-US" sz="2300" b="1" dirty="0">
              <a:latin typeface="Square721 BT" panose="020B0504020202060204"/>
            </a:endParaRPr>
          </a:p>
          <a:p>
            <a:pPr algn="just"/>
            <a:r>
              <a:rPr lang="en-US" sz="2300" b="1" dirty="0">
                <a:latin typeface="Square721 BT" panose="020B0504020202060204"/>
              </a:rPr>
              <a:t>1. Enabling Real-time Monitoring: </a:t>
            </a:r>
            <a:r>
              <a:rPr lang="en-US" sz="2300" dirty="0">
                <a:latin typeface="Square721 BT" panose="020B0504020202060204"/>
              </a:rPr>
              <a:t>The increased demand for lean production and just-in-time manufacturing has already emphasized real-time monitoring on factory floors. Reports by Frost &amp; Sullivan estimate that real-time monitoring solutions can lead to a 30% waste reduction and a 25% improvement in productivity.</a:t>
            </a:r>
          </a:p>
          <a:p>
            <a:pPr algn="just"/>
            <a:r>
              <a:rPr lang="en-US" sz="2300" b="1" dirty="0">
                <a:latin typeface="Square721 BT" panose="020B0504020202060204"/>
              </a:rPr>
              <a:t>2. Tailored Offering: </a:t>
            </a:r>
            <a:r>
              <a:rPr lang="en-US" sz="2300" dirty="0">
                <a:latin typeface="Square721 BT" panose="020B0504020202060204"/>
              </a:rPr>
              <a:t>Customization has become a critical component of business success; in fact, a study by Deloitte suggests that 36% of consumers expressed an interest in personalized products. For instance, an analysis of customer data can reveal which customer segments most value features or attributes.</a:t>
            </a:r>
          </a:p>
          <a:p>
            <a:pPr algn="just"/>
            <a:r>
              <a:rPr lang="en-US" sz="2300" b="1" dirty="0">
                <a:latin typeface="Square721 BT" panose="020B0504020202060204"/>
              </a:rPr>
              <a:t>3. Ensuring Workplace Safety: </a:t>
            </a:r>
            <a:r>
              <a:rPr lang="en-US" sz="2300" dirty="0">
                <a:latin typeface="Square721 BT" panose="020B0504020202060204"/>
              </a:rPr>
              <a:t>Manufacturers that use data-driven approaches to workplace safety are 70% more likely to achieve their safety goals. With Big Data analytics, manufacturers can identify patterns that may contribute to risks – from identifying hazards on the production line to monitoring worker behaviors.</a:t>
            </a:r>
          </a:p>
          <a:p>
            <a:pPr algn="just"/>
            <a:r>
              <a:rPr lang="en-US" sz="2300" b="1" dirty="0">
                <a:latin typeface="Square721 BT" panose="020B0504020202060204"/>
              </a:rPr>
              <a:t>4. Sustainable Manufacturing:</a:t>
            </a:r>
            <a:r>
              <a:rPr lang="en-US" sz="2300" dirty="0">
                <a:latin typeface="Square721 BT" panose="020B0504020202060204"/>
              </a:rPr>
              <a:t> As the world becomes more conscious of its carbon footprint, manufacturers are turning towards sustainable practices to optimize their supply chain and reduce emissions and energy consumption. Not to mention leaning towards renewable energy sources to enable sustainable operation.</a:t>
            </a:r>
          </a:p>
          <a:p>
            <a:pPr algn="just"/>
            <a:endParaRPr lang="en-US" sz="2300" dirty="0">
              <a:latin typeface="Square721 BT" panose="020B0504020202060204"/>
            </a:endParaRPr>
          </a:p>
          <a:p>
            <a:pPr algn="just"/>
            <a:endParaRPr lang="en-US" sz="2300" b="1" dirty="0">
              <a:latin typeface="Square721 BT" panose="020B0504020202060204"/>
            </a:endParaRPr>
          </a:p>
        </p:txBody>
      </p:sp>
    </p:spTree>
    <p:extLst>
      <p:ext uri="{BB962C8B-B14F-4D97-AF65-F5344CB8AC3E}">
        <p14:creationId xmlns:p14="http://schemas.microsoft.com/office/powerpoint/2010/main" val="10914164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30480" y="1872630"/>
            <a:ext cx="10692406" cy="1152127"/>
            <a:chOff x="-9198916" y="4464918"/>
            <a:chExt cx="10692406" cy="1327211"/>
          </a:xfrm>
        </p:grpSpPr>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98916" y="4464918"/>
              <a:ext cx="10692406" cy="1327211"/>
            </a:xfrm>
            <a:prstGeom prst="rect">
              <a:avLst/>
            </a:prstGeom>
          </p:spPr>
        </p:pic>
        <p:sp>
          <p:nvSpPr>
            <p:cNvPr id="14" name="TextBox 13"/>
            <p:cNvSpPr txBox="1"/>
            <p:nvPr/>
          </p:nvSpPr>
          <p:spPr>
            <a:xfrm>
              <a:off x="-6939708" y="4867349"/>
              <a:ext cx="6214316" cy="531822"/>
            </a:xfrm>
            <a:prstGeom prst="rect">
              <a:avLst/>
            </a:prstGeom>
            <a:noFill/>
          </p:spPr>
          <p:txBody>
            <a:bodyPr wrap="square" rtlCol="0">
              <a:spAutoFit/>
            </a:bodyPr>
            <a:lstStyle/>
            <a:p>
              <a:pPr algn="ctr"/>
              <a:r>
                <a:rPr lang="en-IN" sz="2400" b="1" dirty="0">
                  <a:solidFill>
                    <a:schemeClr val="bg1"/>
                  </a:solidFill>
                  <a:latin typeface="Swis721 BT" panose="020B0504020202020204" pitchFamily="34" charset="0"/>
                </a:rPr>
                <a:t>TECHNICAL BLOGS </a:t>
              </a:r>
            </a:p>
          </p:txBody>
        </p:sp>
      </p:grpSp>
      <p:sp>
        <p:nvSpPr>
          <p:cNvPr id="4" name="TextBox 3"/>
          <p:cNvSpPr txBox="1"/>
          <p:nvPr/>
        </p:nvSpPr>
        <p:spPr>
          <a:xfrm>
            <a:off x="0" y="6841182"/>
            <a:ext cx="10693400" cy="6370975"/>
          </a:xfrm>
          <a:prstGeom prst="rect">
            <a:avLst/>
          </a:prstGeom>
          <a:noFill/>
        </p:spPr>
        <p:txBody>
          <a:bodyPr wrap="square" rtlCol="0">
            <a:spAutoFit/>
          </a:bodyPr>
          <a:lstStyle/>
          <a:p>
            <a:pPr algn="just"/>
            <a:r>
              <a:rPr lang="en-US" sz="2400" b="1" dirty="0">
                <a:latin typeface="Square721 BT" panose="020B0504020202060204"/>
              </a:rPr>
              <a:t>But How Can Big Analytics Benefit SME Manufacturers?</a:t>
            </a:r>
          </a:p>
          <a:p>
            <a:pPr algn="just"/>
            <a:r>
              <a:rPr lang="en-US" sz="2400" dirty="0">
                <a:latin typeface="Square721 BT" panose="020B0504020202060204"/>
              </a:rPr>
              <a:t>Now, you might be thinking, “But isn’t big data expensive and complicated to implement?” And you are not wrong! While it’s true that implementing a Big Data strategy requires a significant investment in infrastructure and talent, the benefits far outweigh the costs in the long run. In fact, a study by Accenture found that companies that invest in big data and analytics outperform their peers by up to 20% in terms of profitability. But how can SMEs capitalize on this investment infrastructure while proactively tackling operational obstacles? That’s a topic for our next blog.</a:t>
            </a:r>
          </a:p>
          <a:p>
            <a:pPr algn="just"/>
            <a:r>
              <a:rPr lang="en-US" sz="2400" dirty="0">
                <a:latin typeface="Square721 BT" panose="020B0504020202060204"/>
              </a:rPr>
              <a:t>As we provide a guideline on how to adopt big data in your manufacturing setup, stay tuned to Rucha Yantra’s Knowledge Corner. Also, we would love to hear suggestions from you – our loyal audience – on the topic for our next blog series. The next series starts at the end of May, so keep your suggestions coming to our LinkedIn page.</a:t>
            </a:r>
          </a:p>
          <a:p>
            <a:pPr algn="just"/>
            <a:endParaRPr lang="en-US" sz="2400" dirty="0">
              <a:latin typeface="Square721 BT" panose="020B0504020202060204"/>
            </a:endParaRPr>
          </a:p>
        </p:txBody>
      </p:sp>
      <p:sp>
        <p:nvSpPr>
          <p:cNvPr id="2" name="5-Point Star 1"/>
          <p:cNvSpPr/>
          <p:nvPr/>
        </p:nvSpPr>
        <p:spPr>
          <a:xfrm>
            <a:off x="5562724" y="12889854"/>
            <a:ext cx="288032" cy="288032"/>
          </a:xfrm>
          <a:prstGeom prst="star5">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7" name="5-Point Star 6"/>
          <p:cNvSpPr/>
          <p:nvPr/>
        </p:nvSpPr>
        <p:spPr>
          <a:xfrm>
            <a:off x="6282804" y="12889854"/>
            <a:ext cx="288032" cy="288032"/>
          </a:xfrm>
          <a:prstGeom prst="star5">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8" name="5-Point Star 7"/>
          <p:cNvSpPr/>
          <p:nvPr/>
        </p:nvSpPr>
        <p:spPr>
          <a:xfrm>
            <a:off x="7002884" y="12889854"/>
            <a:ext cx="288032" cy="288032"/>
          </a:xfrm>
          <a:prstGeom prst="star5">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9" name="5-Point Star 8"/>
          <p:cNvSpPr/>
          <p:nvPr/>
        </p:nvSpPr>
        <p:spPr>
          <a:xfrm>
            <a:off x="7650956" y="12889854"/>
            <a:ext cx="288032" cy="288032"/>
          </a:xfrm>
          <a:prstGeom prst="star5">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0" name="5-Point Star 9"/>
          <p:cNvSpPr/>
          <p:nvPr/>
        </p:nvSpPr>
        <p:spPr>
          <a:xfrm>
            <a:off x="8371036" y="12889854"/>
            <a:ext cx="288032" cy="288032"/>
          </a:xfrm>
          <a:prstGeom prst="star5">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1" name="5-Point Star 10"/>
          <p:cNvSpPr/>
          <p:nvPr/>
        </p:nvSpPr>
        <p:spPr>
          <a:xfrm>
            <a:off x="9091116" y="12889854"/>
            <a:ext cx="288032" cy="288032"/>
          </a:xfrm>
          <a:prstGeom prst="star5">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5" name="5-Point Star 14"/>
          <p:cNvSpPr/>
          <p:nvPr/>
        </p:nvSpPr>
        <p:spPr>
          <a:xfrm>
            <a:off x="1458268" y="12889854"/>
            <a:ext cx="288032" cy="288032"/>
          </a:xfrm>
          <a:prstGeom prst="star5">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6" name="5-Point Star 15"/>
          <p:cNvSpPr/>
          <p:nvPr/>
        </p:nvSpPr>
        <p:spPr>
          <a:xfrm>
            <a:off x="2178348" y="12889854"/>
            <a:ext cx="288032" cy="288032"/>
          </a:xfrm>
          <a:prstGeom prst="star5">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5-Point Star 16"/>
          <p:cNvSpPr/>
          <p:nvPr/>
        </p:nvSpPr>
        <p:spPr>
          <a:xfrm>
            <a:off x="2898428" y="12889854"/>
            <a:ext cx="288032" cy="288032"/>
          </a:xfrm>
          <a:prstGeom prst="star5">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8" name="5-Point Star 17"/>
          <p:cNvSpPr/>
          <p:nvPr/>
        </p:nvSpPr>
        <p:spPr>
          <a:xfrm>
            <a:off x="3546500" y="12889854"/>
            <a:ext cx="288032" cy="288032"/>
          </a:xfrm>
          <a:prstGeom prst="star5">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9" name="5-Point Star 18"/>
          <p:cNvSpPr/>
          <p:nvPr/>
        </p:nvSpPr>
        <p:spPr>
          <a:xfrm>
            <a:off x="4266580" y="12889854"/>
            <a:ext cx="288032" cy="288032"/>
          </a:xfrm>
          <a:prstGeom prst="star5">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0" name="5-Point Star 19"/>
          <p:cNvSpPr/>
          <p:nvPr/>
        </p:nvSpPr>
        <p:spPr>
          <a:xfrm>
            <a:off x="4986660" y="12889854"/>
            <a:ext cx="288032" cy="288032"/>
          </a:xfrm>
          <a:prstGeom prst="star5">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 name="TextBox 2"/>
          <p:cNvSpPr txBox="1"/>
          <p:nvPr/>
        </p:nvSpPr>
        <p:spPr>
          <a:xfrm>
            <a:off x="-30480" y="3234089"/>
            <a:ext cx="6457300" cy="3985706"/>
          </a:xfrm>
          <a:prstGeom prst="rect">
            <a:avLst/>
          </a:prstGeom>
          <a:noFill/>
        </p:spPr>
        <p:txBody>
          <a:bodyPr wrap="square" rtlCol="0">
            <a:spAutoFit/>
          </a:bodyPr>
          <a:lstStyle/>
          <a:p>
            <a:r>
              <a:rPr lang="en-US" sz="2400" b="1" dirty="0">
                <a:latin typeface="Square721 BT" panose="020B0504020202060204"/>
              </a:rPr>
              <a:t>5. Informed Decision-Making:</a:t>
            </a:r>
            <a:r>
              <a:rPr lang="en-US" sz="3200" dirty="0">
                <a:latin typeface="Square721 BT" panose="020B0504020202060204"/>
              </a:rPr>
              <a:t> </a:t>
            </a:r>
          </a:p>
          <a:p>
            <a:r>
              <a:rPr lang="en-US" sz="2400" dirty="0">
                <a:latin typeface="Square721 BT" panose="020B0504020202060204"/>
              </a:rPr>
              <a:t>Manufacturing executives believe that Big Data analytics will improve how they make decisions, with potential benefits such as a 5-6% increase in productivity and a 10-20% reduction in costs. Additionally, allowing them to remain agile and responsive in the evolving manufacturing industry.</a:t>
            </a:r>
          </a:p>
          <a:p>
            <a:endParaRPr lang="en-IN"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6820" y="3234089"/>
            <a:ext cx="4235106" cy="3265974"/>
          </a:xfrm>
          <a:prstGeom prst="rect">
            <a:avLst/>
          </a:prstGeom>
        </p:spPr>
      </p:pic>
    </p:spTree>
    <p:extLst>
      <p:ext uri="{BB962C8B-B14F-4D97-AF65-F5344CB8AC3E}">
        <p14:creationId xmlns:p14="http://schemas.microsoft.com/office/powerpoint/2010/main" val="15958063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4ECFF7FC-CC9C-380D-F402-DA6F5E898BF3}"/>
              </a:ext>
            </a:extLst>
          </p:cNvPr>
          <p:cNvGrpSpPr/>
          <p:nvPr/>
        </p:nvGrpSpPr>
        <p:grpSpPr>
          <a:xfrm>
            <a:off x="1355283" y="13704685"/>
            <a:ext cx="7920880" cy="288032"/>
            <a:chOff x="1458268" y="12889854"/>
            <a:chExt cx="7920880" cy="288032"/>
          </a:xfrm>
        </p:grpSpPr>
        <p:sp>
          <p:nvSpPr>
            <p:cNvPr id="2" name="5-Point Star 1"/>
            <p:cNvSpPr/>
            <p:nvPr/>
          </p:nvSpPr>
          <p:spPr>
            <a:xfrm>
              <a:off x="5562724" y="12889854"/>
              <a:ext cx="288032" cy="288032"/>
            </a:xfrm>
            <a:prstGeom prst="star5">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7" name="5-Point Star 6"/>
            <p:cNvSpPr/>
            <p:nvPr/>
          </p:nvSpPr>
          <p:spPr>
            <a:xfrm>
              <a:off x="6282804" y="12889854"/>
              <a:ext cx="288032" cy="288032"/>
            </a:xfrm>
            <a:prstGeom prst="star5">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8" name="5-Point Star 7"/>
            <p:cNvSpPr/>
            <p:nvPr/>
          </p:nvSpPr>
          <p:spPr>
            <a:xfrm>
              <a:off x="7002884" y="12889854"/>
              <a:ext cx="288032" cy="288032"/>
            </a:xfrm>
            <a:prstGeom prst="star5">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9" name="5-Point Star 8"/>
            <p:cNvSpPr/>
            <p:nvPr/>
          </p:nvSpPr>
          <p:spPr>
            <a:xfrm>
              <a:off x="7650956" y="12889854"/>
              <a:ext cx="288032" cy="288032"/>
            </a:xfrm>
            <a:prstGeom prst="star5">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0" name="5-Point Star 9"/>
            <p:cNvSpPr/>
            <p:nvPr/>
          </p:nvSpPr>
          <p:spPr>
            <a:xfrm>
              <a:off x="8371036" y="12889854"/>
              <a:ext cx="288032" cy="288032"/>
            </a:xfrm>
            <a:prstGeom prst="star5">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1" name="5-Point Star 10"/>
            <p:cNvSpPr/>
            <p:nvPr/>
          </p:nvSpPr>
          <p:spPr>
            <a:xfrm>
              <a:off x="9091116" y="12889854"/>
              <a:ext cx="288032" cy="288032"/>
            </a:xfrm>
            <a:prstGeom prst="star5">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5" name="5-Point Star 14"/>
            <p:cNvSpPr/>
            <p:nvPr/>
          </p:nvSpPr>
          <p:spPr>
            <a:xfrm>
              <a:off x="1458268" y="12889854"/>
              <a:ext cx="288032" cy="288032"/>
            </a:xfrm>
            <a:prstGeom prst="star5">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6" name="5-Point Star 15"/>
            <p:cNvSpPr/>
            <p:nvPr/>
          </p:nvSpPr>
          <p:spPr>
            <a:xfrm>
              <a:off x="2178348" y="12889854"/>
              <a:ext cx="288032" cy="288032"/>
            </a:xfrm>
            <a:prstGeom prst="star5">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5-Point Star 16"/>
            <p:cNvSpPr/>
            <p:nvPr/>
          </p:nvSpPr>
          <p:spPr>
            <a:xfrm>
              <a:off x="2898428" y="12889854"/>
              <a:ext cx="288032" cy="288032"/>
            </a:xfrm>
            <a:prstGeom prst="star5">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8" name="5-Point Star 17"/>
            <p:cNvSpPr/>
            <p:nvPr/>
          </p:nvSpPr>
          <p:spPr>
            <a:xfrm>
              <a:off x="3546500" y="12889854"/>
              <a:ext cx="288032" cy="288032"/>
            </a:xfrm>
            <a:prstGeom prst="star5">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9" name="5-Point Star 18"/>
            <p:cNvSpPr/>
            <p:nvPr/>
          </p:nvSpPr>
          <p:spPr>
            <a:xfrm>
              <a:off x="4266580" y="12889854"/>
              <a:ext cx="288032" cy="288032"/>
            </a:xfrm>
            <a:prstGeom prst="star5">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0" name="5-Point Star 19"/>
            <p:cNvSpPr/>
            <p:nvPr/>
          </p:nvSpPr>
          <p:spPr>
            <a:xfrm>
              <a:off x="4986660" y="12889854"/>
              <a:ext cx="288032" cy="288032"/>
            </a:xfrm>
            <a:prstGeom prst="star5">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sp>
        <p:nvSpPr>
          <p:cNvPr id="21" name="TextBox 20">
            <a:extLst>
              <a:ext uri="{FF2B5EF4-FFF2-40B4-BE49-F238E27FC236}">
                <a16:creationId xmlns:a16="http://schemas.microsoft.com/office/drawing/2014/main" id="{612F5552-7227-1378-B422-9D83B042F016}"/>
              </a:ext>
            </a:extLst>
          </p:cNvPr>
          <p:cNvSpPr txBox="1"/>
          <p:nvPr/>
        </p:nvSpPr>
        <p:spPr>
          <a:xfrm>
            <a:off x="0" y="4104878"/>
            <a:ext cx="10661926" cy="4154984"/>
          </a:xfrm>
          <a:prstGeom prst="rect">
            <a:avLst/>
          </a:prstGeom>
          <a:noFill/>
        </p:spPr>
        <p:txBody>
          <a:bodyPr wrap="square">
            <a:spAutoFit/>
          </a:bodyPr>
          <a:lstStyle/>
          <a:p>
            <a:pPr algn="just"/>
            <a:r>
              <a:rPr lang="en-GB" sz="2400" dirty="0">
                <a:latin typeface="Swis721 BT" panose="020B0504020202020204"/>
              </a:rPr>
              <a:t>T</a:t>
            </a:r>
            <a:r>
              <a:rPr lang="en-GB" sz="2400" b="0" i="0" dirty="0">
                <a:effectLst/>
                <a:latin typeface="Swis721 BT" panose="020B0504020202020204"/>
              </a:rPr>
              <a:t>eam Rucha Yantra Delivers drones are UAVs used to transport packages/loads across locations. </a:t>
            </a:r>
          </a:p>
          <a:p>
            <a:pPr algn="just"/>
            <a:endParaRPr lang="en-GB" sz="2400" dirty="0">
              <a:latin typeface="Swis721 BT" panose="020B0504020202020204"/>
            </a:endParaRPr>
          </a:p>
          <a:p>
            <a:pPr algn="just"/>
            <a:r>
              <a:rPr lang="en-GB" sz="2400" b="0" i="0" dirty="0">
                <a:effectLst/>
                <a:latin typeface="Swis721 BT" panose="020B0504020202020204"/>
              </a:rPr>
              <a:t>The most widely tested type of drone delivery is for medical and healthcare supplies, which has been tested in many progressive countries. </a:t>
            </a:r>
          </a:p>
          <a:p>
            <a:pPr algn="just"/>
            <a:endParaRPr lang="en-GB" sz="2400" dirty="0">
              <a:latin typeface="Swis721 BT" panose="020B0504020202020204"/>
            </a:endParaRPr>
          </a:p>
          <a:p>
            <a:pPr algn="just"/>
            <a:r>
              <a:rPr lang="en-GB" sz="2400" b="0" i="0" dirty="0">
                <a:effectLst/>
                <a:latin typeface="Swis721 BT" panose="020B0504020202020204"/>
              </a:rPr>
              <a:t>In a similar attempt we at Rucha Yantra have undertaken this project of our first ever drone - VIRAAT which has a capacity of 40 Kg. </a:t>
            </a:r>
          </a:p>
          <a:p>
            <a:pPr algn="just"/>
            <a:endParaRPr lang="en-GB" sz="2400" b="0" i="0" dirty="0">
              <a:effectLst/>
              <a:latin typeface="Swis721 BT" panose="020B0504020202020204"/>
            </a:endParaRPr>
          </a:p>
          <a:p>
            <a:pPr algn="just"/>
            <a:r>
              <a:rPr lang="en-GB" sz="2400" b="0" i="0" dirty="0">
                <a:effectLst/>
                <a:latin typeface="Swis721 BT" panose="020B0504020202020204"/>
              </a:rPr>
              <a:t>Sharing the link of video of its trial run with you all. </a:t>
            </a:r>
            <a:endParaRPr lang="en-IN" sz="2400" dirty="0">
              <a:latin typeface="Swis721 BT" panose="020B0504020202020204"/>
            </a:endParaRPr>
          </a:p>
          <a:p>
            <a:pPr algn="just"/>
            <a:r>
              <a:rPr lang="en-IN" sz="2400" dirty="0">
                <a:latin typeface="Swis721 BT" panose="020B0504020202020204"/>
                <a:hlinkClick r:id="rId2"/>
              </a:rPr>
              <a:t>https://youtu.be/TNFVgyrPeo0</a:t>
            </a:r>
            <a:endParaRPr lang="en-IN" sz="2400" dirty="0">
              <a:latin typeface="Swis721 BT" panose="020B0504020202020204"/>
            </a:endParaRPr>
          </a:p>
        </p:txBody>
      </p:sp>
      <p:pic>
        <p:nvPicPr>
          <p:cNvPr id="23" name="Picture 22">
            <a:extLst>
              <a:ext uri="{FF2B5EF4-FFF2-40B4-BE49-F238E27FC236}">
                <a16:creationId xmlns:a16="http://schemas.microsoft.com/office/drawing/2014/main" id="{9B79E3BC-9E22-01A5-5B52-964C87F43A87}"/>
              </a:ext>
            </a:extLst>
          </p:cNvPr>
          <p:cNvPicPr>
            <a:picLocks noChangeAspect="1"/>
          </p:cNvPicPr>
          <p:nvPr/>
        </p:nvPicPr>
        <p:blipFill>
          <a:blip r:embed="rId3"/>
          <a:stretch>
            <a:fillRect/>
          </a:stretch>
        </p:blipFill>
        <p:spPr>
          <a:xfrm>
            <a:off x="1536813" y="8713390"/>
            <a:ext cx="7712834" cy="4703263"/>
          </a:xfrm>
          <a:prstGeom prst="rect">
            <a:avLst/>
          </a:prstGeom>
        </p:spPr>
      </p:pic>
      <p:sp>
        <p:nvSpPr>
          <p:cNvPr id="39" name="TextBox 38">
            <a:extLst>
              <a:ext uri="{FF2B5EF4-FFF2-40B4-BE49-F238E27FC236}">
                <a16:creationId xmlns:a16="http://schemas.microsoft.com/office/drawing/2014/main" id="{76A6D3C3-E1EA-FF8A-3DE7-5B3A664B090C}"/>
              </a:ext>
            </a:extLst>
          </p:cNvPr>
          <p:cNvSpPr txBox="1"/>
          <p:nvPr/>
        </p:nvSpPr>
        <p:spPr>
          <a:xfrm>
            <a:off x="-1" y="3096766"/>
            <a:ext cx="11611397" cy="954107"/>
          </a:xfrm>
          <a:prstGeom prst="rect">
            <a:avLst/>
          </a:prstGeom>
          <a:noFill/>
        </p:spPr>
        <p:txBody>
          <a:bodyPr wrap="square" rtlCol="0">
            <a:spAutoFit/>
          </a:bodyPr>
          <a:lstStyle/>
          <a:p>
            <a:r>
              <a:rPr lang="en-GB" sz="2800" b="1" dirty="0">
                <a:latin typeface="Swis721 BT" panose="020B0504020202020204"/>
              </a:rPr>
              <a:t>RUCHA YANTRA’S 1</a:t>
            </a:r>
            <a:r>
              <a:rPr lang="en-GB" sz="2800" b="1" baseline="30000" dirty="0">
                <a:latin typeface="Swis721 BT" panose="020B0504020202020204"/>
              </a:rPr>
              <a:t>ST</a:t>
            </a:r>
            <a:r>
              <a:rPr lang="en-GB" sz="2800" b="1" dirty="0">
                <a:latin typeface="Swis721 BT" panose="020B0504020202020204"/>
              </a:rPr>
              <a:t> DRONE PROJECT TESTED </a:t>
            </a:r>
          </a:p>
          <a:p>
            <a:r>
              <a:rPr lang="en-GB" sz="2800" b="1" dirty="0">
                <a:latin typeface="Swis721 BT" panose="020B0504020202020204"/>
              </a:rPr>
              <a:t>SUCCESSFULLY !</a:t>
            </a:r>
            <a:endParaRPr lang="en-IN" sz="2800" b="1" dirty="0">
              <a:latin typeface="Swis721 BT" panose="020B0504020202020204"/>
            </a:endParaRPr>
          </a:p>
        </p:txBody>
      </p:sp>
      <p:grpSp>
        <p:nvGrpSpPr>
          <p:cNvPr id="22" name="Group 21"/>
          <p:cNvGrpSpPr/>
          <p:nvPr/>
        </p:nvGrpSpPr>
        <p:grpSpPr>
          <a:xfrm>
            <a:off x="-30480" y="1872631"/>
            <a:ext cx="10692406" cy="1152127"/>
            <a:chOff x="-9198916" y="4464918"/>
            <a:chExt cx="10692406" cy="1327211"/>
          </a:xfrm>
        </p:grpSpPr>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98916" y="4464918"/>
              <a:ext cx="10692406" cy="1327211"/>
            </a:xfrm>
            <a:prstGeom prst="rect">
              <a:avLst/>
            </a:prstGeom>
          </p:spPr>
        </p:pic>
        <p:sp>
          <p:nvSpPr>
            <p:cNvPr id="26" name="TextBox 25"/>
            <p:cNvSpPr txBox="1"/>
            <p:nvPr/>
          </p:nvSpPr>
          <p:spPr>
            <a:xfrm>
              <a:off x="-6939708" y="4867349"/>
              <a:ext cx="6214316" cy="531822"/>
            </a:xfrm>
            <a:prstGeom prst="rect">
              <a:avLst/>
            </a:prstGeom>
            <a:noFill/>
          </p:spPr>
          <p:txBody>
            <a:bodyPr wrap="square" rtlCol="0">
              <a:spAutoFit/>
            </a:bodyPr>
            <a:lstStyle/>
            <a:p>
              <a:pPr algn="ctr"/>
              <a:r>
                <a:rPr lang="en-IN" sz="2400" b="1" dirty="0">
                  <a:solidFill>
                    <a:schemeClr val="bg1"/>
                  </a:solidFill>
                  <a:latin typeface="Swis721 BT" panose="020B0504020202020204" pitchFamily="34" charset="0"/>
                </a:rPr>
                <a:t> SPECIAL PROJECT, EVENT &amp; AUDITS</a:t>
              </a:r>
            </a:p>
          </p:txBody>
        </p:sp>
      </p:grpSp>
    </p:spTree>
    <p:extLst>
      <p:ext uri="{BB962C8B-B14F-4D97-AF65-F5344CB8AC3E}">
        <p14:creationId xmlns:p14="http://schemas.microsoft.com/office/powerpoint/2010/main" val="18264434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6350" y="2649355"/>
            <a:ext cx="10661926" cy="532903"/>
          </a:xfrm>
          <a:prstGeom prst="rect">
            <a:avLst/>
          </a:prstGeom>
          <a:noFill/>
        </p:spPr>
        <p:txBody>
          <a:bodyPr wrap="square">
            <a:spAutoFit/>
          </a:bodyPr>
          <a:lstStyle/>
          <a:p>
            <a:pPr algn="ctr">
              <a:lnSpc>
                <a:spcPct val="107000"/>
              </a:lnSpc>
              <a:spcAft>
                <a:spcPts val="800"/>
              </a:spcAft>
            </a:pPr>
            <a:r>
              <a:rPr lang="en-US" sz="2800" b="1" dirty="0">
                <a:latin typeface="Swis721 BT" pitchFamily="34" charset="0"/>
              </a:rPr>
              <a:t>HR AAPLYA DARI</a:t>
            </a:r>
            <a:endParaRPr lang="en-IN" sz="2800" b="1" dirty="0">
              <a:latin typeface="Swis721 BT" pitchFamily="34" charset="0"/>
            </a:endParaRPr>
          </a:p>
        </p:txBody>
      </p:sp>
      <p:sp>
        <p:nvSpPr>
          <p:cNvPr id="10" name="Rectangle 9"/>
          <p:cNvSpPr/>
          <p:nvPr/>
        </p:nvSpPr>
        <p:spPr>
          <a:xfrm>
            <a:off x="181671" y="3080706"/>
            <a:ext cx="10433326" cy="3046219"/>
          </a:xfrm>
          <a:prstGeom prst="rect">
            <a:avLst/>
          </a:prstGeom>
        </p:spPr>
        <p:txBody>
          <a:bodyPr wrap="square">
            <a:spAutoFit/>
          </a:bodyPr>
          <a:lstStyle/>
          <a:p>
            <a:pPr algn="just">
              <a:lnSpc>
                <a:spcPct val="107000"/>
              </a:lnSpc>
              <a:spcAft>
                <a:spcPts val="800"/>
              </a:spcAft>
            </a:pPr>
            <a:r>
              <a:rPr lang="en-GB" sz="2400" b="0" i="0" dirty="0">
                <a:effectLst/>
                <a:latin typeface="Swis721 BT" panose="020B0504020202020204"/>
              </a:rPr>
              <a:t>REPL Group is always taking necessary initiatives to contribute to the happiness of its employees. </a:t>
            </a:r>
          </a:p>
          <a:p>
            <a:pPr algn="just">
              <a:lnSpc>
                <a:spcPct val="107000"/>
              </a:lnSpc>
              <a:spcAft>
                <a:spcPts val="800"/>
              </a:spcAft>
            </a:pPr>
            <a:r>
              <a:rPr lang="en-GB" sz="2400" b="0" i="0" dirty="0">
                <a:effectLst/>
                <a:latin typeface="Swis721 BT" panose="020B0504020202020204"/>
              </a:rPr>
              <a:t>One of them is HR Aaplya Dari (HR at your door). Under this initiative HR of each plant doubles the happiness of the employees by visiting their home on their Marriage </a:t>
            </a:r>
            <a:r>
              <a:rPr lang="en-GB" sz="2400" dirty="0">
                <a:latin typeface="Swis721 BT" panose="020B0504020202020204"/>
              </a:rPr>
              <a:t>A</a:t>
            </a:r>
            <a:r>
              <a:rPr lang="en-GB" sz="2400" b="0" i="0" dirty="0">
                <a:effectLst/>
                <a:latin typeface="Swis721 BT" panose="020B0504020202020204"/>
              </a:rPr>
              <a:t>nniversary. Here are some highlights from this month </a:t>
            </a:r>
          </a:p>
          <a:p>
            <a:pPr algn="just">
              <a:lnSpc>
                <a:spcPct val="107000"/>
              </a:lnSpc>
              <a:spcAft>
                <a:spcPts val="800"/>
              </a:spcAft>
            </a:pPr>
            <a:r>
              <a:rPr lang="en-GB" sz="2400" dirty="0">
                <a:latin typeface="Swis721 BT" panose="020B0504020202020204"/>
              </a:rPr>
              <a:t>HR of Plant 3 &amp; plant 4 Mr. Umesh Jogi and Mr. Sachin Nikam celebrated the Anniversary of our employee.</a:t>
            </a:r>
            <a:endParaRPr lang="en-US" sz="2400" dirty="0">
              <a:latin typeface="Swis721 BT" panose="020B0504020202020204"/>
            </a:endParaRPr>
          </a:p>
        </p:txBody>
      </p:sp>
      <p:sp>
        <p:nvSpPr>
          <p:cNvPr id="16" name="TextBox 15"/>
          <p:cNvSpPr txBox="1"/>
          <p:nvPr/>
        </p:nvSpPr>
        <p:spPr>
          <a:xfrm>
            <a:off x="2336784" y="2231075"/>
            <a:ext cx="6214316" cy="461665"/>
          </a:xfrm>
          <a:prstGeom prst="rect">
            <a:avLst/>
          </a:prstGeom>
          <a:noFill/>
        </p:spPr>
        <p:txBody>
          <a:bodyPr wrap="square" rtlCol="0">
            <a:spAutoFit/>
          </a:bodyPr>
          <a:lstStyle/>
          <a:p>
            <a:pPr algn="ctr"/>
            <a:r>
              <a:rPr lang="en-IN" sz="2400" b="1" dirty="0">
                <a:solidFill>
                  <a:schemeClr val="bg1"/>
                </a:solidFill>
                <a:latin typeface="Swis721 BT" panose="020B0504020202020204" pitchFamily="34" charset="0"/>
              </a:rPr>
              <a:t> SPECIAL PROJECT, EVENT &amp; AUDITS</a:t>
            </a:r>
          </a:p>
        </p:txBody>
      </p:sp>
      <p:pic>
        <p:nvPicPr>
          <p:cNvPr id="4" name="Picture 3">
            <a:extLst>
              <a:ext uri="{FF2B5EF4-FFF2-40B4-BE49-F238E27FC236}">
                <a16:creationId xmlns:a16="http://schemas.microsoft.com/office/drawing/2014/main" id="{CE72F9D4-66CE-0896-0AE0-BCE3673075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9142" y="6441275"/>
            <a:ext cx="3243738" cy="2895600"/>
          </a:xfrm>
          <a:prstGeom prst="rect">
            <a:avLst/>
          </a:prstGeom>
          <a:ln w="19050">
            <a:solidFill>
              <a:schemeClr val="tx1"/>
            </a:solidFill>
          </a:ln>
        </p:spPr>
      </p:pic>
      <p:pic>
        <p:nvPicPr>
          <p:cNvPr id="6" name="Picture 5">
            <a:extLst>
              <a:ext uri="{FF2B5EF4-FFF2-40B4-BE49-F238E27FC236}">
                <a16:creationId xmlns:a16="http://schemas.microsoft.com/office/drawing/2014/main" id="{88C3DB7F-424B-1533-8056-9027AA87C6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7967" y="6441275"/>
            <a:ext cx="2830901" cy="2963142"/>
          </a:xfrm>
          <a:prstGeom prst="rect">
            <a:avLst/>
          </a:prstGeom>
          <a:ln w="19050">
            <a:solidFill>
              <a:schemeClr val="tx1"/>
            </a:solidFill>
          </a:ln>
        </p:spPr>
      </p:pic>
      <p:pic>
        <p:nvPicPr>
          <p:cNvPr id="7" name="Picture 6">
            <a:extLst>
              <a:ext uri="{FF2B5EF4-FFF2-40B4-BE49-F238E27FC236}">
                <a16:creationId xmlns:a16="http://schemas.microsoft.com/office/drawing/2014/main" id="{6AB77269-164F-ABB3-27B0-BDBCAB09A9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27967" y="9766994"/>
            <a:ext cx="2835275" cy="3253711"/>
          </a:xfrm>
          <a:prstGeom prst="rect">
            <a:avLst/>
          </a:prstGeom>
          <a:ln w="19050">
            <a:solidFill>
              <a:schemeClr val="tx1"/>
            </a:solidFill>
          </a:ln>
        </p:spPr>
      </p:pic>
      <p:pic>
        <p:nvPicPr>
          <p:cNvPr id="12" name="Picture 11" descr="A group of people posing for a photo&#10;&#10;Description automatically generated">
            <a:extLst>
              <a:ext uri="{FF2B5EF4-FFF2-40B4-BE49-F238E27FC236}">
                <a16:creationId xmlns:a16="http://schemas.microsoft.com/office/drawing/2014/main" id="{5D075D7D-17B8-F858-3926-D6BC103E86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3516" y="9694986"/>
            <a:ext cx="3243738" cy="3325719"/>
          </a:xfrm>
          <a:prstGeom prst="rect">
            <a:avLst/>
          </a:prstGeom>
          <a:ln w="19050">
            <a:solidFill>
              <a:schemeClr val="tx1"/>
            </a:solidFill>
          </a:ln>
        </p:spPr>
      </p:pic>
      <p:pic>
        <p:nvPicPr>
          <p:cNvPr id="19" name="Picture 18" descr="A group of people posing for a photo&#10;&#10;Description automatically generated">
            <a:extLst>
              <a:ext uri="{FF2B5EF4-FFF2-40B4-BE49-F238E27FC236}">
                <a16:creationId xmlns:a16="http://schemas.microsoft.com/office/drawing/2014/main" id="{6DA278C2-7569-334F-5DE3-7E42EDD5B0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63955" y="6441275"/>
            <a:ext cx="3267321" cy="6664603"/>
          </a:xfrm>
          <a:prstGeom prst="rect">
            <a:avLst/>
          </a:prstGeom>
          <a:ln w="19050">
            <a:solidFill>
              <a:schemeClr val="tx1"/>
            </a:solidFill>
          </a:ln>
        </p:spPr>
      </p:pic>
      <p:sp>
        <p:nvSpPr>
          <p:cNvPr id="22" name="TextBox 21">
            <a:extLst>
              <a:ext uri="{FF2B5EF4-FFF2-40B4-BE49-F238E27FC236}">
                <a16:creationId xmlns:a16="http://schemas.microsoft.com/office/drawing/2014/main" id="{DDDA4116-7C99-AF20-8FA2-CDE084177EF5}"/>
              </a:ext>
            </a:extLst>
          </p:cNvPr>
          <p:cNvSpPr txBox="1"/>
          <p:nvPr/>
        </p:nvSpPr>
        <p:spPr>
          <a:xfrm flipH="1">
            <a:off x="379141" y="13087445"/>
            <a:ext cx="10235855" cy="1261884"/>
          </a:xfrm>
          <a:prstGeom prst="rect">
            <a:avLst/>
          </a:prstGeom>
          <a:noFill/>
        </p:spPr>
        <p:txBody>
          <a:bodyPr wrap="square" rtlCol="0">
            <a:spAutoFit/>
          </a:bodyPr>
          <a:lstStyle/>
          <a:p>
            <a:r>
              <a:rPr lang="en-GB" sz="2400" b="1" i="1" dirty="0">
                <a:latin typeface="Swis721 BT" panose="020B0504020202020204"/>
              </a:rPr>
              <a:t>With a team member like you, it becomes easier for the company to achieve goals.</a:t>
            </a:r>
          </a:p>
          <a:p>
            <a:pPr algn="ctr"/>
            <a:r>
              <a:rPr lang="en-GB" sz="2400" b="1" dirty="0">
                <a:solidFill>
                  <a:schemeClr val="accent5">
                    <a:lumMod val="75000"/>
                  </a:schemeClr>
                </a:solidFill>
                <a:latin typeface="Swis721 BT" panose="020B0504020202020204"/>
              </a:rPr>
              <a:t> </a:t>
            </a:r>
            <a:r>
              <a:rPr lang="en-GB" sz="2800" b="1" dirty="0">
                <a:solidFill>
                  <a:schemeClr val="accent5">
                    <a:lumMod val="75000"/>
                  </a:schemeClr>
                </a:solidFill>
                <a:latin typeface="Swis721 BT" panose="020B0504020202020204"/>
              </a:rPr>
              <a:t>Happy Anniversary.  </a:t>
            </a:r>
            <a:endParaRPr lang="en-IN" sz="2400" b="1" dirty="0">
              <a:solidFill>
                <a:schemeClr val="accent5">
                  <a:lumMod val="75000"/>
                </a:schemeClr>
              </a:solidFill>
              <a:latin typeface="Swis721 BT" panose="020B0504020202020204"/>
            </a:endParaRPr>
          </a:p>
        </p:txBody>
      </p:sp>
      <p:grpSp>
        <p:nvGrpSpPr>
          <p:cNvPr id="13" name="Group 12"/>
          <p:cNvGrpSpPr/>
          <p:nvPr/>
        </p:nvGrpSpPr>
        <p:grpSpPr>
          <a:xfrm>
            <a:off x="-30480" y="1872631"/>
            <a:ext cx="10692406" cy="1152127"/>
            <a:chOff x="-9198916" y="4464918"/>
            <a:chExt cx="10692406" cy="1327211"/>
          </a:xfrm>
        </p:grpSpPr>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98916" y="4464918"/>
              <a:ext cx="10692406" cy="1327211"/>
            </a:xfrm>
            <a:prstGeom prst="rect">
              <a:avLst/>
            </a:prstGeom>
          </p:spPr>
        </p:pic>
        <p:sp>
          <p:nvSpPr>
            <p:cNvPr id="17" name="TextBox 16"/>
            <p:cNvSpPr txBox="1"/>
            <p:nvPr/>
          </p:nvSpPr>
          <p:spPr>
            <a:xfrm>
              <a:off x="-6939708" y="4867349"/>
              <a:ext cx="6214316" cy="531822"/>
            </a:xfrm>
            <a:prstGeom prst="rect">
              <a:avLst/>
            </a:prstGeom>
            <a:noFill/>
          </p:spPr>
          <p:txBody>
            <a:bodyPr wrap="square" rtlCol="0">
              <a:spAutoFit/>
            </a:bodyPr>
            <a:lstStyle/>
            <a:p>
              <a:pPr algn="ctr"/>
              <a:r>
                <a:rPr lang="en-IN" sz="2400" b="1" dirty="0">
                  <a:solidFill>
                    <a:schemeClr val="bg1"/>
                  </a:solidFill>
                  <a:latin typeface="Swis721 BT" panose="020B0504020202020204" pitchFamily="34" charset="0"/>
                </a:rPr>
                <a:t> SPECIAL PROJECT, EVENT &amp; AUDITS</a:t>
              </a:r>
            </a:p>
          </p:txBody>
        </p:sp>
      </p:grpSp>
    </p:spTree>
    <p:extLst>
      <p:ext uri="{BB962C8B-B14F-4D97-AF65-F5344CB8AC3E}">
        <p14:creationId xmlns:p14="http://schemas.microsoft.com/office/powerpoint/2010/main" val="14835392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89840</TotalTime>
  <Words>2133</Words>
  <Application>Microsoft Office PowerPoint</Application>
  <PresentationFormat>Custom</PresentationFormat>
  <Paragraphs>136</Paragraphs>
  <Slides>21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Calibri</vt:lpstr>
      <vt:lpstr>Sabon Next LT</vt:lpstr>
      <vt:lpstr>Square721 BT</vt:lpstr>
      <vt:lpstr>Swis721 BT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Rajendra Tupe</dc:creator>
  <cp:lastModifiedBy>Akash Tagwale</cp:lastModifiedBy>
  <cp:revision>2732</cp:revision>
  <dcterms:created xsi:type="dcterms:W3CDTF">2019-09-06T12:26:31Z</dcterms:created>
  <dcterms:modified xsi:type="dcterms:W3CDTF">2023-05-10T06:50:01Z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5462842</vt:lpwstr>
  </property>
  <property fmtid="{D5CDD505-2E9C-101B-9397-08002B2CF9AE}" pid="3" name="NXPowerLiteSettings">
    <vt:lpwstr>F7000400038000</vt:lpwstr>
  </property>
  <property fmtid="{D5CDD505-2E9C-101B-9397-08002B2CF9AE}" pid="4" name="NXPowerLiteVersion">
    <vt:lpwstr>S9.2.0</vt:lpwstr>
  </property>
</Properties>
</file>